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sldIdLst>
    <p:sldId id="256" r:id="rId2"/>
    <p:sldId id="293" r:id="rId3"/>
    <p:sldId id="294" r:id="rId4"/>
    <p:sldId id="312" r:id="rId5"/>
    <p:sldId id="307" r:id="rId6"/>
    <p:sldId id="308" r:id="rId7"/>
    <p:sldId id="309" r:id="rId8"/>
    <p:sldId id="311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13" r:id="rId21"/>
    <p:sldId id="360" r:id="rId22"/>
    <p:sldId id="361" r:id="rId23"/>
    <p:sldId id="362" r:id="rId24"/>
    <p:sldId id="316" r:id="rId25"/>
    <p:sldId id="304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0" r:id="rId57"/>
    <p:sldId id="341" r:id="rId58"/>
  </p:sldIdLst>
  <p:sldSz cx="9144000" cy="6858000" type="screen4x3"/>
  <p:notesSz cx="6799263" cy="9929813"/>
  <p:defaultTextStyle>
    <a:defPPr>
      <a:defRPr lang="fr-FR"/>
    </a:defPPr>
    <a:lvl1pPr algn="l">
      <a:spcBef>
        <a:spcPts val="0"/>
      </a:spcBef>
      <a:spcAft>
        <a:spcPts val="0"/>
      </a:spcAft>
      <a:defRPr sz="1400" b="1">
        <a:solidFill>
          <a:srgbClr val="E52E81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 sz="1400" b="1">
        <a:solidFill>
          <a:srgbClr val="E52E81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 sz="1400" b="1">
        <a:solidFill>
          <a:srgbClr val="E52E81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 sz="1400" b="1">
        <a:solidFill>
          <a:srgbClr val="E52E81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 sz="1400" b="1">
        <a:solidFill>
          <a:srgbClr val="E52E81"/>
        </a:solidFill>
        <a:latin typeface="Arial"/>
        <a:ea typeface="+mn-ea"/>
        <a:cs typeface="+mn-cs"/>
      </a:defRPr>
    </a:lvl5pPr>
    <a:lvl6pPr marL="2286000" algn="l" defTabSz="914400">
      <a:defRPr sz="1400" b="1">
        <a:solidFill>
          <a:srgbClr val="E52E81"/>
        </a:solidFill>
        <a:latin typeface="Arial"/>
        <a:ea typeface="+mn-ea"/>
        <a:cs typeface="+mn-cs"/>
      </a:defRPr>
    </a:lvl6pPr>
    <a:lvl7pPr marL="2743200" algn="l" defTabSz="914400">
      <a:defRPr sz="1400" b="1">
        <a:solidFill>
          <a:srgbClr val="E52E81"/>
        </a:solidFill>
        <a:latin typeface="Arial"/>
        <a:ea typeface="+mn-ea"/>
        <a:cs typeface="+mn-cs"/>
      </a:defRPr>
    </a:lvl7pPr>
    <a:lvl8pPr marL="3200400" algn="l" defTabSz="914400">
      <a:defRPr sz="1400" b="1">
        <a:solidFill>
          <a:srgbClr val="E52E81"/>
        </a:solidFill>
        <a:latin typeface="Arial"/>
        <a:ea typeface="+mn-ea"/>
        <a:cs typeface="+mn-cs"/>
      </a:defRPr>
    </a:lvl8pPr>
    <a:lvl9pPr marL="3657600" algn="l" defTabSz="914400">
      <a:defRPr sz="1400" b="1">
        <a:solidFill>
          <a:srgbClr val="E52E8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55699999999999"/>
          <c:y val="0"/>
          <c:w val="0.67312000000000005"/>
          <c:h val="0.932609000000000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Internet</c:v>
                </c:pt>
              </c:strCache>
            </c:strRef>
          </c:tx>
          <c:spPr>
            <a:prstGeom prst="rect">
              <a:avLst/>
            </a:prstGeom>
            <a:solidFill>
              <a:srgbClr val="FFFF00"/>
            </a:solidFill>
            <a:ln w="0">
              <a:solidFill>
                <a:srgbClr val="77933C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E9B-44E3-9D2E-DEB2854B1FF8}"/>
              </c:ext>
            </c:extLst>
          </c:dPt>
          <c:dLbls>
            <c:dLbl>
              <c:idx val="0"/>
              <c:layout>
                <c:manualLayout>
                  <c:x val="-8.9130000000000008E-3"/>
                  <c:y val="-2.8472000000000001E-2"/>
                </c:manualLayout>
              </c:layout>
              <c:spPr/>
              <c:txPr>
                <a:bodyPr wrap="square"/>
                <a:lstStyle/>
                <a:p>
                  <a:pPr>
                    <a:defRPr lang="fr-FR" sz="1000" b="1" strike="noStrike" spc="-1">
                      <a:solidFill>
                        <a:srgbClr val="404040"/>
                      </a:solidFill>
                      <a:latin typeface="Calibri"/>
                      <a:ea typeface="Arial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0"/>
              <c:showSerName val="1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9B-44E3-9D2E-DEB2854B1F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fr-FR" sz="900" b="0" strike="noStrike" spc="-1">
                    <a:solidFill>
                      <a:srgbClr val="404040"/>
                    </a:solidFill>
                    <a:latin typeface="Calibri"/>
                    <a:ea typeface="Arial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9B-44E3-9D2E-DEB2854B1FF8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Téléphone</c:v>
                </c:pt>
              </c:strCache>
            </c:strRef>
          </c:tx>
          <c:spPr>
            <a:prstGeom prst="rect">
              <a:avLst/>
            </a:prstGeom>
            <a:solidFill>
              <a:srgbClr val="9BBB59"/>
            </a:solidFill>
            <a:ln w="0">
              <a:solidFill>
                <a:srgbClr val="9BBB59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E9B-44E3-9D2E-DEB2854B1FF8}"/>
              </c:ext>
            </c:extLst>
          </c:dPt>
          <c:dLbls>
            <c:dLbl>
              <c:idx val="0"/>
              <c:dLblPos val="ctr"/>
              <c:showLegendKey val="0"/>
              <c:showVal val="0"/>
              <c:showCatName val="0"/>
              <c:showSerName val="1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9B-44E3-9D2E-DEB2854B1FF8}"/>
                </c:ext>
              </c:extLst>
            </c:dLbl>
            <c:spPr>
              <a:solidFill>
                <a:srgbClr val="99FF66"/>
              </a:solidFill>
            </c:spPr>
            <c:txPr>
              <a:bodyPr wrap="square"/>
              <a:lstStyle/>
              <a:p>
                <a:pPr>
                  <a:defRPr lang="fr-FR" sz="900" b="1" strike="noStrike" spc="-1">
                    <a:solidFill>
                      <a:srgbClr val="404040"/>
                    </a:solidFill>
                    <a:latin typeface="Calibri"/>
                    <a:ea typeface="Arial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9B-44E3-9D2E-DEB2854B1FF8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Mixte</c:v>
                </c:pt>
              </c:strCache>
            </c:strRef>
          </c:tx>
          <c:spPr>
            <a:prstGeom prst="rect">
              <a:avLst/>
            </a:prstGeom>
            <a:solidFill>
              <a:srgbClr val="C3D69B"/>
            </a:solidFill>
            <a:ln w="0">
              <a:solidFill>
                <a:srgbClr val="D7E4BD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E9B-44E3-9D2E-DEB2854B1FF8}"/>
              </c:ext>
            </c:extLst>
          </c:dPt>
          <c:dLbls>
            <c:dLbl>
              <c:idx val="0"/>
              <c:layout>
                <c:manualLayout>
                  <c:x val="0.276312"/>
                  <c:y val="3.0490000000000001E-3"/>
                </c:manualLayout>
              </c:layout>
              <c:spPr/>
              <c:txPr>
                <a:bodyPr wrap="square"/>
                <a:lstStyle/>
                <a:p>
                  <a:pPr>
                    <a:defRPr lang="fr-FR" sz="900" b="1" strike="noStrike" spc="-1">
                      <a:solidFill>
                        <a:srgbClr val="404040"/>
                      </a:solidFill>
                      <a:latin typeface="Calibri"/>
                      <a:ea typeface="Arial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0"/>
              <c:showSerName val="1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9B-44E3-9D2E-DEB2854B1F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fr-FR" sz="900" b="1" strike="noStrike" spc="-1">
                    <a:solidFill>
                      <a:srgbClr val="404040"/>
                    </a:solidFill>
                    <a:latin typeface="Calibri"/>
                    <a:ea typeface="Arial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9B-44E3-9D2E-DEB2854B1FF8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Partiels</c:v>
                </c:pt>
              </c:strCache>
            </c:strRef>
          </c:tx>
          <c:spPr>
            <a:prstGeom prst="rect">
              <a:avLst/>
            </a:prstGeom>
            <a:solidFill>
              <a:srgbClr val="B9CDE5"/>
            </a:solidFill>
            <a:ln w="0">
              <a:solidFill>
                <a:srgbClr val="B9CDE5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E9B-44E3-9D2E-DEB2854B1FF8}"/>
              </c:ext>
            </c:extLst>
          </c:dPt>
          <c:dLbls>
            <c:dLbl>
              <c:idx val="0"/>
              <c:layout>
                <c:manualLayout>
                  <c:x val="1.9000000000000001E-4"/>
                  <c:y val="-1.33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000" b="0" strike="noStrike" spc="-1">
                        <a:solidFill>
                          <a:srgbClr val="404040"/>
                        </a:solidFill>
                        <a:latin typeface="Calibri"/>
                        <a:ea typeface="Arial"/>
                      </a:rPr>
                      <a:t>Parties</a:t>
                    </a:r>
                    <a:endParaRPr/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1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9B-44E3-9D2E-DEB2854B1F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fr-FR" sz="1000" b="1" strike="noStrike" spc="-1">
                    <a:solidFill>
                      <a:srgbClr val="404040"/>
                    </a:solidFill>
                    <a:latin typeface="Calibri"/>
                    <a:ea typeface="Arial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E9B-44E3-9D2E-DEB2854B1FF8}"/>
            </c:ext>
          </c:extLst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Refus</c:v>
                </c:pt>
              </c:strCache>
            </c:strRef>
          </c:tx>
          <c:spPr>
            <a:prstGeom prst="rect">
              <a:avLst/>
            </a:prstGeom>
            <a:solidFill>
              <a:srgbClr val="F79646"/>
            </a:solidFill>
            <a:ln w="0">
              <a:solidFill>
                <a:srgbClr val="F79646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fr-FR" sz="1000" b="1" strike="noStrike" spc="-1">
                    <a:solidFill>
                      <a:srgbClr val="404040"/>
                    </a:solidFill>
                    <a:latin typeface="Calibri"/>
                    <a:ea typeface="Arial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9B-44E3-9D2E-DEB2854B1FF8}"/>
            </c:ext>
          </c:extLst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Injoignables/ impossible de répondre/ HC</c:v>
                </c:pt>
              </c:strCache>
            </c:strRef>
          </c:tx>
          <c:spPr>
            <a:prstGeom prst="rect">
              <a:avLst/>
            </a:prstGeom>
            <a:solidFill>
              <a:srgbClr val="C4BD97"/>
            </a:solidFill>
            <a:ln w="0">
              <a:solidFill>
                <a:srgbClr val="C4BD97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E9B-44E3-9D2E-DEB2854B1FF8}"/>
              </c:ext>
            </c:extLst>
          </c:dPt>
          <c:dLbls>
            <c:dLbl>
              <c:idx val="0"/>
              <c:layout>
                <c:manualLayout>
                  <c:x val="-3.431E-3"/>
                  <c:y val="-4.0790000000000002E-3"/>
                </c:manualLayout>
              </c:layout>
              <c:spPr/>
              <c:txPr>
                <a:bodyPr wrap="square"/>
                <a:lstStyle/>
                <a:p>
                  <a:pPr>
                    <a:defRPr lang="fr-FR" sz="1000" b="1" strike="noStrike" spc="-1">
                      <a:solidFill>
                        <a:srgbClr val="404040"/>
                      </a:solidFill>
                      <a:latin typeface="Calibri"/>
                      <a:ea typeface="Arial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0"/>
              <c:showSerName val="1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9B-44E3-9D2E-DEB2854B1F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fr-FR" sz="1000" b="1" strike="noStrike" spc="-1">
                    <a:solidFill>
                      <a:srgbClr val="404040"/>
                    </a:solidFill>
                    <a:latin typeface="Calibri"/>
                    <a:ea typeface="Arial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E9B-44E3-9D2E-DEB2854B1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100"/>
        <c:axId val="20864312"/>
        <c:axId val="60154347"/>
      </c:barChart>
      <c:catAx>
        <c:axId val="20864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154347"/>
        <c:crosses val="autoZero"/>
        <c:auto val="1"/>
        <c:lblAlgn val="ctr"/>
        <c:lblOffset val="100"/>
        <c:noMultiLvlLbl val="0"/>
      </c:catAx>
      <c:valAx>
        <c:axId val="60154347"/>
        <c:scaling>
          <c:orientation val="minMax"/>
          <c:max val="10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prstGeom prst="rect">
            <a:avLst/>
          </a:prstGeom>
          <a:ln w="9360">
            <a:noFill/>
          </a:ln>
        </c:spPr>
        <c:txPr>
          <a:bodyPr/>
          <a:lstStyle/>
          <a:p>
            <a:pPr>
              <a:defRPr lang="fr-FR" sz="900" b="0" strike="noStrike" spc="-1">
                <a:solidFill>
                  <a:srgbClr val="595959"/>
                </a:solidFill>
                <a:latin typeface="Calibri"/>
                <a:ea typeface="Arial"/>
              </a:defRPr>
            </a:pPr>
            <a:endParaRPr lang="fr-FR"/>
          </a:p>
        </c:txPr>
        <c:crossAx val="20864312"/>
        <c:crosses val="autoZero"/>
        <c:crossBetween val="between"/>
      </c:valAx>
      <c:spPr>
        <a:prstGeom prst="rect">
          <a:avLst/>
        </a:prstGeom>
        <a:noFill/>
        <a:ln w="0">
          <a:noFill/>
        </a:ln>
      </c:spPr>
    </c:plotArea>
    <c:plotVisOnly val="1"/>
    <c:dispBlanksAs val="gap"/>
    <c:showDLblsOverMax val="1"/>
  </c:chart>
  <c:spPr>
    <a:xfrm>
      <a:off x="6480000" y="1412640"/>
      <a:ext cx="2230920" cy="4668480"/>
    </a:xfrm>
    <a:prstGeom prst="rect">
      <a:avLst/>
    </a:prstGeom>
    <a:noFill/>
    <a:ln w="0">
      <a:noFill/>
    </a:ln>
  </c:spPr>
  <c:userShapes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0.74105</cdr:x>
      <cdr:y>0.72311</cdr:y>
    </cdr:from>
    <cdr:to>
      <cdr:x>0.808</cdr:x>
      <cdr:y>0.72311</cdr:y>
    </cdr:to>
    <cdr:cxnSp macro="">
      <cdr:nvCxnSpPr>
        <cdr:cNvPr id="210" name="Connecteur droit avec flèche 2">
          <a:extLst xmlns:a="http://schemas.openxmlformats.org/drawingml/2006/main">
            <a:ext uri="{FF2B5EF4-FFF2-40B4-BE49-F238E27FC236}">
              <a16:creationId xmlns:a16="http://schemas.microsoft.com/office/drawing/2014/main" id="{06B07A49-B11C-4CCD-B15A-23ED9300F4C3}"/>
            </a:ext>
          </a:extLst>
        </cdr:cNvPr>
        <cdr:cNvCxnSpPr>
          <a:cxnSpLocks xmlns:a="http://schemas.openxmlformats.org/drawingml/2006/main"/>
        </cdr:cNvCxnSpPr>
      </cdr:nvCxnSpPr>
      <cdr:spPr bwMode="auto">
        <a:xfrm xmlns:a="http://schemas.openxmlformats.org/drawingml/2006/main" flipH="1">
          <a:off x="1653480" y="3376080"/>
          <a:ext cx="149760" cy="360"/>
        </a:xfrm>
        <a:prstGeom xmlns:a="http://schemas.openxmlformats.org/drawingml/2006/main" prst="straightConnector1">
          <a:avLst/>
        </a:prstGeom>
        <a:ln xmlns:a="http://schemas.openxmlformats.org/drawingml/2006/main" w="0">
          <a:solidFill>
            <a:srgbClr val="4A7EBB"/>
          </a:solidFill>
        </a:ln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346" cy="4987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51736" y="0"/>
            <a:ext cx="2946346" cy="4987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B4F9A0-1821-4EFA-BB50-D7B75A8A9228}" type="datetimeFigureOut">
              <a:rPr lang="fr-FR"/>
              <a:t>30/10/2024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679927" y="4778725"/>
            <a:ext cx="5439410" cy="39098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431026"/>
            <a:ext cx="2946346" cy="49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51736" y="9431026"/>
            <a:ext cx="2946346" cy="49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3703CD-2D2C-4AC5-A984-6DC13D93BA3B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6A97C2F-5989-8787-C809-38CDD016A4DA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374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6952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056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4981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4901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573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882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DD23DA0-B8BB-3F03-62DF-126F7A1900F4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9284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5224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717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DD23DA0-B8BB-3F03-62DF-126F7A1900F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7403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3184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DD23DA0-B8BB-3F03-62DF-126F7A1900F4}" type="slidenum">
              <a:r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6330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139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DD23DA0-B8BB-3F03-62DF-126F7A1900F4}" type="slidenum">
              <a:rPr/>
              <a:t>26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DD23DA0-B8BB-3F03-62DF-126F7A1900F4}" type="slidenum">
              <a:rPr/>
              <a:t>27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1241425"/>
            <a:ext cx="4465637" cy="3349625"/>
          </a:xfrm>
          <a:prstGeom prst="rect">
            <a:avLst/>
          </a:prstGeom>
          <a:ln w="0">
            <a:noFill/>
          </a:ln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 bwMode="auto">
          <a:xfrm>
            <a:off x="680040" y="4778640"/>
            <a:ext cx="5437800" cy="3908519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sldNum" idx="27"/>
          </p:nvPr>
        </p:nvSpPr>
        <p:spPr bwMode="auto">
          <a:xfrm>
            <a:off x="3851640" y="9430920"/>
            <a:ext cx="2944800" cy="497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1" strike="noStrike" spc="-1">
                <a:solidFill>
                  <a:srgbClr val="E52E81"/>
                </a:solidFill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D7593FB7-B129-468D-83FE-D9D4C8B60126}" type="slidenum">
              <a:rPr lang="fr-FR" sz="1200" b="1" strike="noStrike" spc="-1">
                <a:solidFill>
                  <a:srgbClr val="E52E81"/>
                </a:solidFill>
                <a:latin typeface="Arial"/>
                <a:ea typeface="Arial"/>
              </a:rPr>
              <a:t>28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1241425"/>
            <a:ext cx="4465637" cy="3349625"/>
          </a:xfrm>
          <a:prstGeom prst="rect">
            <a:avLst/>
          </a:prstGeom>
          <a:ln w="0">
            <a:noFill/>
          </a:ln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 bwMode="auto">
          <a:xfrm>
            <a:off x="680040" y="4778640"/>
            <a:ext cx="5437800" cy="3908519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sldNum" idx="28"/>
          </p:nvPr>
        </p:nvSpPr>
        <p:spPr bwMode="auto">
          <a:xfrm>
            <a:off x="3851640" y="9430920"/>
            <a:ext cx="2944800" cy="497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1" strike="noStrike" spc="-1">
                <a:solidFill>
                  <a:srgbClr val="E52E81"/>
                </a:solidFill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ED82FE17-1047-4816-AC23-0D0AB4A87B7A}" type="slidenum">
              <a:rPr lang="fr-FR" sz="1200" b="1" strike="noStrike" spc="-1">
                <a:solidFill>
                  <a:srgbClr val="E52E81"/>
                </a:solidFill>
                <a:latin typeface="Arial"/>
                <a:ea typeface="Arial"/>
              </a:rPr>
              <a:t>29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1241425"/>
            <a:ext cx="4465637" cy="3349625"/>
          </a:xfrm>
          <a:prstGeom prst="rect">
            <a:avLst/>
          </a:prstGeom>
          <a:ln w="0">
            <a:noFill/>
          </a:ln>
        </p:spPr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 bwMode="auto">
          <a:xfrm>
            <a:off x="680040" y="4778640"/>
            <a:ext cx="5437800" cy="3908519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sldNum" idx="29"/>
          </p:nvPr>
        </p:nvSpPr>
        <p:spPr bwMode="auto">
          <a:xfrm>
            <a:off x="3851640" y="9430920"/>
            <a:ext cx="2944800" cy="497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1" strike="noStrike" spc="-1">
                <a:solidFill>
                  <a:srgbClr val="E52E81"/>
                </a:solidFill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0392F7F-8BF8-4B35-A442-3BB10DE9EBC0}" type="slidenum">
              <a:rPr lang="fr-FR" sz="1200" b="1" strike="noStrike" spc="-1">
                <a:solidFill>
                  <a:srgbClr val="E52E81"/>
                </a:solidFill>
                <a:latin typeface="Arial"/>
                <a:ea typeface="Arial"/>
              </a:rPr>
              <a:t>30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sldNum" idx="31"/>
          </p:nvPr>
        </p:nvSpPr>
        <p:spPr bwMode="auto">
          <a:xfrm>
            <a:off x="4278960" y="10157400"/>
            <a:ext cx="3279600" cy="53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buNone/>
              <a:defRPr/>
            </a:pPr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sldNum" idx="32"/>
          </p:nvPr>
        </p:nvSpPr>
        <p:spPr bwMode="auto">
          <a:xfrm>
            <a:off x="4278960" y="10157400"/>
            <a:ext cx="3279600" cy="53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buNone/>
              <a:defRPr/>
            </a:pPr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6908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sldNum" idx="33"/>
          </p:nvPr>
        </p:nvSpPr>
        <p:spPr bwMode="auto">
          <a:xfrm>
            <a:off x="4278960" y="10157400"/>
            <a:ext cx="3279600" cy="53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buNone/>
              <a:defRPr/>
            </a:pPr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sldNum" idx="34"/>
          </p:nvPr>
        </p:nvSpPr>
        <p:spPr bwMode="auto">
          <a:xfrm>
            <a:off x="4278960" y="10157400"/>
            <a:ext cx="3279600" cy="53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buNone/>
              <a:defRPr/>
            </a:pPr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584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sldNum" idx="35"/>
          </p:nvPr>
        </p:nvSpPr>
        <p:spPr bwMode="auto">
          <a:xfrm>
            <a:off x="4278960" y="10157400"/>
            <a:ext cx="3278880" cy="53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14B89B3E-F315-4164-8100-C6BD5F95DE36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35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584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sldNum" idx="36"/>
          </p:nvPr>
        </p:nvSpPr>
        <p:spPr bwMode="auto">
          <a:xfrm>
            <a:off x="4278960" y="10157400"/>
            <a:ext cx="3278880" cy="53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1884F1C0-E290-4033-97F5-3FB333AC3E2B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36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584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sldNum" idx="37"/>
          </p:nvPr>
        </p:nvSpPr>
        <p:spPr bwMode="auto">
          <a:xfrm>
            <a:off x="4278960" y="10157400"/>
            <a:ext cx="3278880" cy="53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DC32E5B-DB0D-4686-8979-23B1DABF6DC1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37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sldNum" idx="38"/>
          </p:nvPr>
        </p:nvSpPr>
        <p:spPr bwMode="auto">
          <a:xfrm>
            <a:off x="4278960" y="10157400"/>
            <a:ext cx="3279600" cy="53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buNone/>
              <a:defRPr/>
            </a:pPr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1241425"/>
            <a:ext cx="4465637" cy="3349625"/>
          </a:xfrm>
          <a:prstGeom prst="rect">
            <a:avLst/>
          </a:prstGeom>
          <a:ln w="0">
            <a:noFill/>
          </a:ln>
        </p:spPr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 bwMode="auto">
          <a:xfrm>
            <a:off x="680040" y="4778640"/>
            <a:ext cx="5437800" cy="3908519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743040" lvl="1" indent="-285120">
              <a:lnSpc>
                <a:spcPct val="100000"/>
              </a:lnSpc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Système progressif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Si soupçon de blocage automatique antispam : rappelle en Preview 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sldNum" idx="39"/>
          </p:nvPr>
        </p:nvSpPr>
        <p:spPr bwMode="auto">
          <a:xfrm>
            <a:off x="3851640" y="9430920"/>
            <a:ext cx="2944800" cy="497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1" strike="noStrike" spc="-1">
                <a:solidFill>
                  <a:srgbClr val="E52E81"/>
                </a:solidFill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842FBCB6-035A-41CF-BD73-2C3CB9AD6A8B}" type="slidenum">
              <a:rPr lang="fr-FR" sz="1200" b="1" strike="noStrike" spc="-1">
                <a:solidFill>
                  <a:srgbClr val="E52E81"/>
                </a:solidFill>
                <a:latin typeface="Arial"/>
                <a:ea typeface="Arial"/>
              </a:rPr>
              <a:t>39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sldNum" idx="40"/>
          </p:nvPr>
        </p:nvSpPr>
        <p:spPr bwMode="auto">
          <a:xfrm>
            <a:off x="4278960" y="10157400"/>
            <a:ext cx="3279600" cy="53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buNone/>
              <a:defRPr/>
            </a:pPr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584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sldNum" idx="41"/>
          </p:nvPr>
        </p:nvSpPr>
        <p:spPr bwMode="auto">
          <a:xfrm>
            <a:off x="4278960" y="10157400"/>
            <a:ext cx="3278880" cy="53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3A8647C9-D4E9-48E1-8C12-6A3F7BFB6346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41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1241425"/>
            <a:ext cx="4465637" cy="3349625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 bwMode="auto">
          <a:xfrm>
            <a:off x="680040" y="4778640"/>
            <a:ext cx="5437800" cy="3908519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743040" lvl="1" indent="-285120">
              <a:lnSpc>
                <a:spcPct val="100000"/>
              </a:lnSpc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Système progressif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Si soupçon de blocage automatique antispam : rappelle en Preview 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sldNum" idx="42"/>
          </p:nvPr>
        </p:nvSpPr>
        <p:spPr bwMode="auto">
          <a:xfrm>
            <a:off x="3851640" y="9430920"/>
            <a:ext cx="2944800" cy="497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1" strike="noStrike" spc="-1">
                <a:solidFill>
                  <a:srgbClr val="E52E81"/>
                </a:solidFill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9D9D4D4D-3008-4EAA-9971-C678F4A015EA}" type="slidenum">
              <a:rPr lang="fr-FR" sz="1200" b="1" strike="noStrike" spc="-1">
                <a:solidFill>
                  <a:srgbClr val="E52E81"/>
                </a:solidFill>
                <a:latin typeface="Arial"/>
                <a:ea typeface="Arial"/>
              </a:rPr>
              <a:t>42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DD23DA0-B8BB-3F03-62DF-126F7A1900F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5132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584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sldNum" idx="43"/>
          </p:nvPr>
        </p:nvSpPr>
        <p:spPr bwMode="auto">
          <a:xfrm>
            <a:off x="4278960" y="10157400"/>
            <a:ext cx="3278880" cy="53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46AB0012-D5E1-447D-A1B6-7A2C37525B9A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43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sldNum" idx="44"/>
          </p:nvPr>
        </p:nvSpPr>
        <p:spPr bwMode="auto">
          <a:xfrm>
            <a:off x="4278960" y="10157400"/>
            <a:ext cx="3279600" cy="53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buNone/>
              <a:defRPr/>
            </a:pPr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584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sldNum" idx="45"/>
          </p:nvPr>
        </p:nvSpPr>
        <p:spPr bwMode="auto">
          <a:xfrm>
            <a:off x="4278960" y="10157400"/>
            <a:ext cx="3278880" cy="53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45054AEF-47AA-416B-B495-F277020DBA27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45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sldNum" idx="47"/>
          </p:nvPr>
        </p:nvSpPr>
        <p:spPr bwMode="auto">
          <a:xfrm>
            <a:off x="4278960" y="10157400"/>
            <a:ext cx="3279600" cy="53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buNone/>
              <a:defRPr/>
            </a:pPr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DD23DA0-B8BB-3F03-62DF-126F7A1900F4}" type="slidenum">
              <a:rPr/>
              <a:t>47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48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49625"/>
          </a:xfrm>
          <a:prstGeom prst="rect">
            <a:avLst/>
          </a:prstGeom>
          <a:ln w="0">
            <a:noFill/>
          </a:ln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80040" y="4778640"/>
            <a:ext cx="5437800" cy="390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sldNum" idx="26"/>
          </p:nvPr>
        </p:nvSpPr>
        <p:spPr>
          <a:xfrm>
            <a:off x="3851640" y="9430920"/>
            <a:ext cx="2944800" cy="497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1" strike="noStrike" spc="-1">
                <a:solidFill>
                  <a:srgbClr val="E52E81"/>
                </a:solidFill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10ADEFC-C737-4FBF-B4CE-D2C0D97B23C0}" type="slidenum">
              <a:rPr lang="fr-FR" sz="1200" b="1" strike="noStrike" spc="-1">
                <a:solidFill>
                  <a:srgbClr val="E52E81"/>
                </a:solidFill>
                <a:latin typeface="Arial"/>
                <a:ea typeface="+mn-ea"/>
              </a:rPr>
              <a:t>49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49625"/>
          </a:xfrm>
          <a:prstGeom prst="rect">
            <a:avLst/>
          </a:prstGeom>
          <a:ln w="0">
            <a:noFill/>
          </a:ln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80040" y="4778640"/>
            <a:ext cx="5437800" cy="390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sldNum" idx="27"/>
          </p:nvPr>
        </p:nvSpPr>
        <p:spPr>
          <a:xfrm>
            <a:off x="3851640" y="9430920"/>
            <a:ext cx="2944800" cy="497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1" strike="noStrike" spc="-1">
                <a:solidFill>
                  <a:srgbClr val="E52E81"/>
                </a:solidFill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7593FB7-B129-468D-83FE-D9D4C8B60126}" type="slidenum">
              <a:rPr lang="fr-FR" sz="1200" b="1" strike="noStrike" spc="-1">
                <a:solidFill>
                  <a:srgbClr val="E52E81"/>
                </a:solidFill>
                <a:latin typeface="Arial"/>
                <a:ea typeface="+mn-ea"/>
              </a:rPr>
              <a:t>50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49625"/>
          </a:xfrm>
          <a:prstGeom prst="rect">
            <a:avLst/>
          </a:prstGeom>
          <a:ln w="0">
            <a:noFill/>
          </a:ln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80040" y="4778640"/>
            <a:ext cx="5437800" cy="390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sldNum" idx="27"/>
          </p:nvPr>
        </p:nvSpPr>
        <p:spPr>
          <a:xfrm>
            <a:off x="3851640" y="9430920"/>
            <a:ext cx="2944800" cy="497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1" strike="noStrike" spc="-1">
                <a:solidFill>
                  <a:srgbClr val="E52E81"/>
                </a:solidFill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7593FB7-B129-468D-83FE-D9D4C8B60126}" type="slidenum">
              <a:rPr lang="fr-FR" sz="1200" b="1" strike="noStrike" spc="-1">
                <a:solidFill>
                  <a:srgbClr val="E52E81"/>
                </a:solidFill>
                <a:latin typeface="Arial"/>
                <a:ea typeface="+mn-ea"/>
              </a:rPr>
              <a:t>51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43826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49625"/>
          </a:xfrm>
          <a:prstGeom prst="rect">
            <a:avLst/>
          </a:prstGeom>
          <a:ln w="0">
            <a:noFill/>
          </a:ln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80040" y="4778640"/>
            <a:ext cx="5437800" cy="390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sldNum" idx="27"/>
          </p:nvPr>
        </p:nvSpPr>
        <p:spPr>
          <a:xfrm>
            <a:off x="3851640" y="9430920"/>
            <a:ext cx="2944800" cy="497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1" strike="noStrike" spc="-1">
                <a:solidFill>
                  <a:srgbClr val="E52E81"/>
                </a:solidFill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7593FB7-B129-468D-83FE-D9D4C8B60126}" type="slidenum">
              <a:rPr lang="fr-FR" sz="1200" b="1" strike="noStrike" spc="-1">
                <a:solidFill>
                  <a:srgbClr val="E52E81"/>
                </a:solidFill>
                <a:latin typeface="Arial"/>
                <a:ea typeface="+mn-ea"/>
              </a:rPr>
              <a:t>52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9927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0059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49625"/>
          </a:xfrm>
          <a:prstGeom prst="rect">
            <a:avLst/>
          </a:prstGeom>
          <a:ln w="0">
            <a:noFill/>
          </a:ln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80040" y="4778640"/>
            <a:ext cx="5437800" cy="390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sldNum" idx="27"/>
          </p:nvPr>
        </p:nvSpPr>
        <p:spPr>
          <a:xfrm>
            <a:off x="3851640" y="9430920"/>
            <a:ext cx="2944800" cy="497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1" strike="noStrike" spc="-1">
                <a:solidFill>
                  <a:srgbClr val="E52E81"/>
                </a:solidFill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7593FB7-B129-468D-83FE-D9D4C8B60126}" type="slidenum">
              <a:rPr lang="fr-FR" sz="1200" b="1" strike="noStrike" spc="-1">
                <a:solidFill>
                  <a:srgbClr val="E52E81"/>
                </a:solidFill>
                <a:latin typeface="Arial"/>
                <a:ea typeface="+mn-ea"/>
              </a:rPr>
              <a:t>53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5457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sldNum" idx="47"/>
          </p:nvPr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buNone/>
            </a:pPr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47145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84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sldNum" idx="45"/>
          </p:nvPr>
        </p:nvSpPr>
        <p:spPr>
          <a:xfrm>
            <a:off x="4278960" y="10157400"/>
            <a:ext cx="3278880" cy="53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5054AEF-47AA-416B-B495-F277020DBA27}" type="slidenum">
              <a:rPr lang="fr-FR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55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1241425"/>
            <a:ext cx="4465637" cy="3349625"/>
          </a:xfrm>
          <a:prstGeom prst="rect">
            <a:avLst/>
          </a:prstGeom>
        </p:spPr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 bwMode="auto">
          <a:xfrm>
            <a:off x="680040" y="4778640"/>
            <a:ext cx="5438520" cy="390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388" name="CustomShape 3"/>
          <p:cNvSpPr/>
          <p:nvPr/>
        </p:nvSpPr>
        <p:spPr bwMode="auto">
          <a:xfrm>
            <a:off x="3851640" y="9430920"/>
            <a:ext cx="2945519" cy="498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30E9D94F-028C-4122-86FF-8BA0AD98D3A9}" type="slidenum">
              <a:rPr lang="fr-FR" sz="1200" b="1" strike="noStrike" spc="-1">
                <a:solidFill>
                  <a:srgbClr val="E52E81"/>
                </a:solidFill>
                <a:latin typeface="Arial"/>
                <a:ea typeface="Arial"/>
              </a:rPr>
              <a:t>56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7D7B691-1E36-BCC3-5830-35B4051A29C3}" type="slidenum">
              <a:rPr/>
              <a:t>57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DD23DA0-B8BB-3F03-62DF-126F7A1900F4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2381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2936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340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Un protocole multimode séquentiel CATI-CAWI (échantillon de 64 000 individus)</a:t>
            </a:r>
          </a:p>
          <a:p>
            <a:pPr lvl="1">
              <a:defRPr/>
            </a:pPr>
            <a:r>
              <a:rPr lang="fr-FR" dirty="0"/>
              <a:t>Une exploitation téléphonique de l’échantillon durant 6 semaines</a:t>
            </a:r>
          </a:p>
          <a:p>
            <a:pPr lvl="1">
              <a:defRPr/>
            </a:pPr>
            <a:r>
              <a:rPr lang="fr-FR" dirty="0"/>
              <a:t>Puis une « bascule » sur une collecte CAWI (4 semaines)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Un protocole monomode CAWI exclusif (échantillon de 32 000 individus)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Protocole de contact établi en fonction des coordonnées disponibles :</a:t>
            </a:r>
          </a:p>
          <a:p>
            <a:pPr marL="0" indent="0" algn="just">
              <a:lnSpc>
                <a:spcPct val="120000"/>
              </a:lnSpc>
              <a:buClr>
                <a:srgbClr val="9D1560"/>
              </a:buClr>
              <a:buFont typeface="Arial" panose="020B0604020202020204" pitchFamily="34" charset="0"/>
              <a:buNone/>
            </a:pPr>
            <a:r>
              <a:rPr lang="fr-BE" sz="1200" b="1" dirty="0">
                <a:solidFill>
                  <a:srgbClr val="000000"/>
                </a:solidFill>
                <a:ea typeface="Times New Roman" panose="02020603050405020304" pitchFamily="18" charset="0"/>
                <a:cs typeface="Nimbus Roman No9 L"/>
              </a:rPr>
              <a:t>Détermination du mode de relance </a:t>
            </a:r>
            <a:r>
              <a:rPr lang="fr-BE" sz="1200" dirty="0">
                <a:solidFill>
                  <a:srgbClr val="000000"/>
                </a:solidFill>
                <a:ea typeface="Times New Roman" panose="02020603050405020304" pitchFamily="18" charset="0"/>
                <a:cs typeface="Nimbus Roman No9 L"/>
              </a:rPr>
              <a:t>: </a:t>
            </a:r>
          </a:p>
          <a:p>
            <a:pPr algn="just">
              <a:lnSpc>
                <a:spcPct val="120000"/>
              </a:lnSpc>
              <a:buClr>
                <a:srgbClr val="9D1560"/>
              </a:buClr>
              <a:buFontTx/>
              <a:buChar char="-"/>
            </a:pPr>
            <a:r>
              <a:rPr lang="fr-BE" sz="1200" b="1" dirty="0">
                <a:solidFill>
                  <a:srgbClr val="9D1560"/>
                </a:solidFill>
              </a:rPr>
              <a:t>Par email </a:t>
            </a:r>
            <a:r>
              <a:rPr lang="fr-BE" sz="1200" dirty="0">
                <a:solidFill>
                  <a:srgbClr val="000000"/>
                </a:solidFill>
              </a:rPr>
              <a:t>si présence d’un mail renseigné pour la cible et non dupliqué dans un autre champ </a:t>
            </a:r>
          </a:p>
          <a:p>
            <a:pPr algn="just">
              <a:lnSpc>
                <a:spcPct val="120000"/>
              </a:lnSpc>
              <a:buClr>
                <a:srgbClr val="9D1560"/>
              </a:buClr>
              <a:buFontTx/>
              <a:buChar char="-"/>
            </a:pPr>
            <a:r>
              <a:rPr lang="fr-BE" sz="1200" b="1" dirty="0">
                <a:solidFill>
                  <a:srgbClr val="9D1560"/>
                </a:solidFill>
              </a:rPr>
              <a:t>Par SMS </a:t>
            </a:r>
            <a:r>
              <a:rPr lang="fr-BE" sz="1200" dirty="0">
                <a:solidFill>
                  <a:srgbClr val="000000"/>
                </a:solidFill>
                <a:ea typeface="Times New Roman" panose="02020603050405020304" pitchFamily="18" charset="0"/>
                <a:cs typeface="Nimbus Roman No9 L"/>
              </a:rPr>
              <a:t>si pas de mail unique &amp; présence d’un numéro de mobile (cible ou autre personnes du ménage) </a:t>
            </a:r>
          </a:p>
          <a:p>
            <a:pPr algn="just">
              <a:lnSpc>
                <a:spcPct val="120000"/>
              </a:lnSpc>
              <a:buClr>
                <a:srgbClr val="9D1560"/>
              </a:buClr>
              <a:buFontTx/>
              <a:buChar char="-"/>
            </a:pPr>
            <a:r>
              <a:rPr lang="fr-BE" sz="1200" b="1" dirty="0">
                <a:solidFill>
                  <a:srgbClr val="9D1560"/>
                </a:solidFill>
              </a:rPr>
              <a:t>Par courrier </a:t>
            </a:r>
            <a:r>
              <a:rPr lang="fr-BE" sz="1200" dirty="0">
                <a:solidFill>
                  <a:srgbClr val="000000"/>
                </a:solidFill>
                <a:ea typeface="Times New Roman" panose="02020603050405020304" pitchFamily="18" charset="0"/>
                <a:cs typeface="Nimbus Roman No9 L"/>
              </a:rPr>
              <a:t>si pas de mail unique et pas de mobile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Sur certaines relances envoi d’un courrier à tous et sur d’autres seulement si pas de mail : réduire le coût, réduire le coût environnemental</a:t>
            </a:r>
          </a:p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907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/>
          </p:nvPr>
        </p:nvSpPr>
        <p:spPr bwMode="auto">
          <a:xfrm>
            <a:off x="1475656" y="2492896"/>
            <a:ext cx="7200800" cy="432048"/>
          </a:xfrm>
          <a:prstGeom prst="rect">
            <a:avLst/>
          </a:prstGeom>
        </p:spPr>
        <p:txBody>
          <a:bodyPr tIns="0" rIns="0" bIns="0"/>
          <a:lstStyle>
            <a:lvl1pPr algn="l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475656" y="2996952"/>
            <a:ext cx="7200800" cy="28803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4" name="Espace réservé du texte 22"/>
          <p:cNvSpPr>
            <a:spLocks noGrp="1"/>
          </p:cNvSpPr>
          <p:nvPr>
            <p:ph type="body" sz="quarter" idx="10"/>
          </p:nvPr>
        </p:nvSpPr>
        <p:spPr bwMode="auto">
          <a:xfrm>
            <a:off x="1475656" y="3645024"/>
            <a:ext cx="7200800" cy="115212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 algn="l">
              <a:buFontTx/>
              <a:buNone/>
              <a:defRPr sz="1600"/>
            </a:lvl4pPr>
            <a:lvl5pPr algn="l">
              <a:buFontTx/>
              <a:buNone/>
              <a:defRPr sz="1600"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28384" y="116632"/>
            <a:ext cx="1029330" cy="1080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67544" y="273050"/>
            <a:ext cx="3024336" cy="995710"/>
          </a:xfrm>
        </p:spPr>
        <p:txBody>
          <a:bodyPr tIns="108000" anchor="t"/>
          <a:lstStyle>
            <a:lvl1pPr algn="l">
              <a:defRPr sz="2000" b="1">
                <a:solidFill>
                  <a:srgbClr val="36A9E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634176" y="273051"/>
            <a:ext cx="5040560" cy="61087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467544" y="1268760"/>
            <a:ext cx="3024336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13967E4-931E-DA49-A261-53CBEAB1CA6F}" type="slidenum">
              <a:rPr lang="fr-FR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588042" y="44624"/>
            <a:ext cx="555958" cy="5822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619672" y="4800600"/>
            <a:ext cx="58326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1619672" y="332656"/>
            <a:ext cx="5832648" cy="4394919"/>
          </a:xfrm>
        </p:spPr>
        <p:txBody>
          <a:bodyPr lIns="0" tIns="0" rIns="0" bIns="468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fr-FR"/>
              <a:t>Cliquez sur l'icône pour ajouter une image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1619672" y="5367338"/>
            <a:ext cx="5832648" cy="804862"/>
          </a:xfrm>
        </p:spPr>
        <p:txBody>
          <a:bodyPr lIns="0" tIns="46800" bIns="468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B09BF4A-3A4C-E449-8A7E-DBED29530117}" type="slidenum">
              <a:rPr lang="fr-FR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113961" y="116632"/>
            <a:ext cx="1029330" cy="1080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9C46FA0-FAE7-454C-80A4-64C594107F8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A5C9B26-189D-8746-A276-22549D85138B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51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6" name="Connecteur droit 10"/>
          <p:cNvCxnSpPr>
            <a:cxnSpLocks noChangeShapeType="1"/>
          </p:cNvCxnSpPr>
          <p:nvPr/>
        </p:nvCxnSpPr>
        <p:spPr bwMode="auto">
          <a:xfrm>
            <a:off x="1476375" y="2349500"/>
            <a:ext cx="503238" cy="0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7" name="Connecteur droit 11"/>
          <p:cNvCxnSpPr>
            <a:cxnSpLocks noChangeShapeType="1"/>
          </p:cNvCxnSpPr>
          <p:nvPr/>
        </p:nvCxnSpPr>
        <p:spPr bwMode="auto">
          <a:xfrm>
            <a:off x="1476375" y="3500438"/>
            <a:ext cx="503238" cy="0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8" name="Titre 1"/>
          <p:cNvSpPr>
            <a:spLocks noGrp="1"/>
          </p:cNvSpPr>
          <p:nvPr>
            <p:ph type="ctrTitle"/>
          </p:nvPr>
        </p:nvSpPr>
        <p:spPr bwMode="auto">
          <a:xfrm>
            <a:off x="1475656" y="2492896"/>
            <a:ext cx="7200800" cy="432048"/>
          </a:xfrm>
          <a:prstGeom prst="rect">
            <a:avLst/>
          </a:prstGeom>
        </p:spPr>
        <p:txBody>
          <a:bodyPr tIns="0" rIns="0" bIns="0"/>
          <a:lstStyle>
            <a:lvl1pPr algn="l">
              <a:defRPr sz="2800" b="1">
                <a:solidFill>
                  <a:srgbClr val="36A9E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475656" y="2996952"/>
            <a:ext cx="7200800" cy="28803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4" name="Espace réservé du texte 22"/>
          <p:cNvSpPr>
            <a:spLocks noGrp="1"/>
          </p:cNvSpPr>
          <p:nvPr>
            <p:ph type="body" sz="quarter" idx="10"/>
          </p:nvPr>
        </p:nvSpPr>
        <p:spPr bwMode="auto">
          <a:xfrm>
            <a:off x="1475656" y="3645024"/>
            <a:ext cx="7200800" cy="115212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1600">
                <a:solidFill>
                  <a:schemeClr val="bg1"/>
                </a:solidFill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 algn="l">
              <a:buFontTx/>
              <a:buNone/>
              <a:defRPr sz="1600"/>
            </a:lvl4pPr>
            <a:lvl5pPr algn="l">
              <a:buFontTx/>
              <a:buNone/>
              <a:defRPr sz="1600"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28385" y="116632"/>
            <a:ext cx="1029330" cy="1080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6" name="Connecteur droit 10"/>
          <p:cNvCxnSpPr>
            <a:cxnSpLocks noChangeShapeType="1"/>
          </p:cNvCxnSpPr>
          <p:nvPr/>
        </p:nvCxnSpPr>
        <p:spPr bwMode="auto">
          <a:xfrm>
            <a:off x="1476375" y="2349500"/>
            <a:ext cx="503238" cy="0"/>
          </a:xfrm>
          <a:prstGeom prst="line">
            <a:avLst/>
          </a:prstGeom>
          <a:noFill/>
          <a:ln w="6350" algn="ctr">
            <a:solidFill>
              <a:srgbClr val="37424A"/>
            </a:solidFill>
            <a:round/>
            <a:headEnd/>
            <a:tailEnd/>
          </a:ln>
        </p:spPr>
      </p:cxnSp>
      <p:cxnSp>
        <p:nvCxnSpPr>
          <p:cNvPr id="7" name="Connecteur droit 11"/>
          <p:cNvCxnSpPr>
            <a:cxnSpLocks noChangeShapeType="1"/>
          </p:cNvCxnSpPr>
          <p:nvPr/>
        </p:nvCxnSpPr>
        <p:spPr bwMode="auto">
          <a:xfrm>
            <a:off x="1476375" y="3500438"/>
            <a:ext cx="503238" cy="0"/>
          </a:xfrm>
          <a:prstGeom prst="line">
            <a:avLst/>
          </a:prstGeom>
          <a:noFill/>
          <a:ln w="6350" algn="ctr">
            <a:solidFill>
              <a:srgbClr val="37424A"/>
            </a:solidFill>
            <a:round/>
            <a:headEnd/>
            <a:tailEnd/>
          </a:ln>
        </p:spPr>
      </p:cxnSp>
      <p:sp>
        <p:nvSpPr>
          <p:cNvPr id="8" name="Titre 1"/>
          <p:cNvSpPr>
            <a:spLocks noGrp="1"/>
          </p:cNvSpPr>
          <p:nvPr>
            <p:ph type="ctrTitle"/>
          </p:nvPr>
        </p:nvSpPr>
        <p:spPr bwMode="auto">
          <a:xfrm>
            <a:off x="1475656" y="2492896"/>
            <a:ext cx="7200800" cy="432048"/>
          </a:xfrm>
          <a:prstGeom prst="rect">
            <a:avLst/>
          </a:prstGeom>
        </p:spPr>
        <p:txBody>
          <a:bodyPr tIns="0" rIns="0" bIns="0"/>
          <a:lstStyle>
            <a:lvl1pPr algn="l">
              <a:defRPr sz="2800" b="1">
                <a:solidFill>
                  <a:srgbClr val="36A9E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475656" y="2996952"/>
            <a:ext cx="7200800" cy="28803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>
              <a:buNone/>
              <a:defRPr sz="2000">
                <a:solidFill>
                  <a:srgbClr val="37424A"/>
                </a:solidFill>
                <a:latin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4" name="Espace réservé du texte 22"/>
          <p:cNvSpPr>
            <a:spLocks noGrp="1"/>
          </p:cNvSpPr>
          <p:nvPr>
            <p:ph type="body" sz="quarter" idx="10"/>
          </p:nvPr>
        </p:nvSpPr>
        <p:spPr bwMode="auto">
          <a:xfrm>
            <a:off x="1475656" y="3645024"/>
            <a:ext cx="7200800" cy="115212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1600">
                <a:solidFill>
                  <a:srgbClr val="37424A"/>
                </a:solidFill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 algn="l">
              <a:buFontTx/>
              <a:buNone/>
              <a:defRPr sz="1600"/>
            </a:lvl4pPr>
            <a:lvl5pPr algn="l">
              <a:buFontTx/>
              <a:buNone/>
              <a:defRPr sz="1600"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28384" y="116632"/>
            <a:ext cx="1029330" cy="1080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/>
          </p:nvPr>
        </p:nvSpPr>
        <p:spPr bwMode="auto">
          <a:xfrm>
            <a:off x="1475656" y="2492896"/>
            <a:ext cx="7200800" cy="432048"/>
          </a:xfrm>
          <a:prstGeom prst="rect">
            <a:avLst/>
          </a:prstGeom>
        </p:spPr>
        <p:txBody>
          <a:bodyPr tIns="0" rIns="0" bIns="0"/>
          <a:lstStyle>
            <a:lvl1pPr algn="l">
              <a:defRPr sz="2800" b="1">
                <a:solidFill>
                  <a:srgbClr val="36A9E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475656" y="2996952"/>
            <a:ext cx="7200800" cy="28803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>
              <a:buNone/>
              <a:defRPr sz="2000">
                <a:solidFill>
                  <a:srgbClr val="37424A"/>
                </a:solidFill>
                <a:latin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4" name="Espace réservé du texte 22"/>
          <p:cNvSpPr>
            <a:spLocks noGrp="1"/>
          </p:cNvSpPr>
          <p:nvPr>
            <p:ph type="body" sz="quarter" idx="10"/>
          </p:nvPr>
        </p:nvSpPr>
        <p:spPr bwMode="auto">
          <a:xfrm>
            <a:off x="1475656" y="3645024"/>
            <a:ext cx="7200800" cy="115212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1600">
                <a:solidFill>
                  <a:srgbClr val="37424A"/>
                </a:solidFill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 algn="l">
              <a:buFontTx/>
              <a:buNone/>
              <a:defRPr sz="1600"/>
            </a:lvl4pPr>
            <a:lvl5pPr algn="l">
              <a:buFontTx/>
              <a:buNone/>
              <a:defRPr sz="1600"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28384" y="116632"/>
            <a:ext cx="1027610" cy="1078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3644900"/>
            <a:ext cx="9144000" cy="3213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fr-FR"/>
          </a:p>
        </p:txBody>
      </p:sp>
      <p:cxnSp>
        <p:nvCxnSpPr>
          <p:cNvPr id="6" name="Connecteur droit 11"/>
          <p:cNvCxnSpPr>
            <a:cxnSpLocks noChangeShapeType="1"/>
          </p:cNvCxnSpPr>
          <p:nvPr/>
        </p:nvCxnSpPr>
        <p:spPr bwMode="auto">
          <a:xfrm>
            <a:off x="468313" y="2492375"/>
            <a:ext cx="503237" cy="0"/>
          </a:xfrm>
          <a:prstGeom prst="line">
            <a:avLst/>
          </a:prstGeom>
          <a:noFill/>
          <a:ln w="6350" algn="ctr">
            <a:solidFill>
              <a:srgbClr val="37424A"/>
            </a:solidFill>
            <a:round/>
            <a:headEnd/>
            <a:tailEnd/>
          </a:ln>
        </p:spPr>
      </p:cxnSp>
      <p:cxnSp>
        <p:nvCxnSpPr>
          <p:cNvPr id="7" name="Connecteur droit 12"/>
          <p:cNvCxnSpPr>
            <a:cxnSpLocks noChangeShapeType="1"/>
          </p:cNvCxnSpPr>
          <p:nvPr/>
        </p:nvCxnSpPr>
        <p:spPr bwMode="auto">
          <a:xfrm>
            <a:off x="468313" y="3644900"/>
            <a:ext cx="503237" cy="0"/>
          </a:xfrm>
          <a:prstGeom prst="line">
            <a:avLst/>
          </a:prstGeom>
          <a:noFill/>
          <a:ln w="6350" algn="ctr">
            <a:solidFill>
              <a:srgbClr val="37424A"/>
            </a:solidFill>
            <a:round/>
            <a:headEnd/>
            <a:tailEnd/>
          </a:ln>
        </p:spPr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467544" y="2636912"/>
            <a:ext cx="8208912" cy="432048"/>
          </a:xfrm>
        </p:spPr>
        <p:txBody>
          <a:bodyPr tIns="0" rIns="0" bIns="0">
            <a:normAutofit/>
          </a:bodyPr>
          <a:lstStyle>
            <a:lvl1pPr>
              <a:defRPr sz="2800" b="1">
                <a:solidFill>
                  <a:srgbClr val="36A9E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467544" y="3140968"/>
            <a:ext cx="8208912" cy="288032"/>
          </a:xfrm>
        </p:spPr>
        <p:txBody>
          <a:bodyPr lIns="0" anchor="ctr">
            <a:noAutofit/>
          </a:bodyPr>
          <a:lstStyle>
            <a:lvl1pPr marL="0" indent="0" algn="l">
              <a:buNone/>
              <a:defRPr sz="2000">
                <a:solidFill>
                  <a:srgbClr val="3742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pic>
        <p:nvPicPr>
          <p:cNvPr id="9" name="Image 8"/>
          <p:cNvPicPr/>
          <p:nvPr userDrawn="1"/>
        </p:nvPicPr>
        <p:blipFill>
          <a:blip r:embed="rId2"/>
          <a:stretch/>
        </p:blipFill>
        <p:spPr bwMode="auto">
          <a:xfrm>
            <a:off x="8460432" y="6165304"/>
            <a:ext cx="505460" cy="4959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67544" y="1556792"/>
            <a:ext cx="8208912" cy="4525963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467544" y="155679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644008" y="155679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Image 6"/>
          <p:cNvPicPr/>
          <p:nvPr userDrawn="1"/>
        </p:nvPicPr>
        <p:blipFill>
          <a:blip r:embed="rId2"/>
          <a:stretch/>
        </p:blipFill>
        <p:spPr bwMode="auto">
          <a:xfrm>
            <a:off x="8532440" y="6246178"/>
            <a:ext cx="505460" cy="4959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67544" y="155679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6A9E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67544" y="220486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4644008" y="155679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6A9E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4644008" y="220486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7559675" cy="9223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68313" y="1557337"/>
            <a:ext cx="8207375" cy="4525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2195513" y="6381750"/>
            <a:ext cx="5400675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defRPr sz="1000" b="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7596188" y="6381750"/>
            <a:ext cx="1079500" cy="3603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ts val="0"/>
              </a:spcBef>
              <a:defRPr sz="1000" b="0">
                <a:solidFill>
                  <a:srgbClr val="898989"/>
                </a:solidFill>
                <a:latin typeface="Calibri"/>
              </a:defRPr>
            </a:lvl1pPr>
          </a:lstStyle>
          <a:p>
            <a:pPr>
              <a:defRPr/>
            </a:pPr>
            <a:fld id="{06453DC4-511D-D549-A0A1-A1BCAEF267E3}" type="slidenum">
              <a:rPr lang="fr-FR"/>
              <a:t>‹N°›</a:t>
            </a:fld>
            <a:endParaRPr lang="fr-FR"/>
          </a:p>
        </p:txBody>
      </p:sp>
      <p:cxnSp>
        <p:nvCxnSpPr>
          <p:cNvPr id="9" name="Connecteur droit 8"/>
          <p:cNvCxnSpPr>
            <a:cxnSpLocks/>
          </p:cNvCxnSpPr>
          <p:nvPr userDrawn="1"/>
        </p:nvCxnSpPr>
        <p:spPr bwMode="auto">
          <a:xfrm>
            <a:off x="468313" y="1196975"/>
            <a:ext cx="8207375" cy="0"/>
          </a:xfrm>
          <a:prstGeom prst="line">
            <a:avLst/>
          </a:prstGeom>
          <a:ln w="6350">
            <a:solidFill>
              <a:srgbClr val="3742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7"/>
          <a:stretch/>
        </p:blipFill>
        <p:spPr bwMode="auto">
          <a:xfrm>
            <a:off x="8028384" y="116632"/>
            <a:ext cx="1029330" cy="1080120"/>
          </a:xfrm>
          <a:prstGeom prst="rect">
            <a:avLst/>
          </a:prstGeom>
        </p:spPr>
      </p:pic>
      <p:pic>
        <p:nvPicPr>
          <p:cNvPr id="10" name="Image 9"/>
          <p:cNvPicPr/>
          <p:nvPr userDrawn="1"/>
        </p:nvPicPr>
        <p:blipFill>
          <a:blip r:embed="rId18"/>
          <a:stretch/>
        </p:blipFill>
        <p:spPr bwMode="auto">
          <a:xfrm>
            <a:off x="8486629" y="6195692"/>
            <a:ext cx="505460" cy="4959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l">
        <a:spcBef>
          <a:spcPts val="0"/>
        </a:spcBef>
        <a:spcAft>
          <a:spcPts val="0"/>
        </a:spcAft>
        <a:defRPr sz="3600">
          <a:solidFill>
            <a:srgbClr val="37424A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3600">
          <a:solidFill>
            <a:srgbClr val="37424A"/>
          </a:solidFill>
          <a:latin typeface="Calibri"/>
        </a:defRPr>
      </a:lvl2pPr>
      <a:lvl3pPr algn="l">
        <a:spcBef>
          <a:spcPts val="0"/>
        </a:spcBef>
        <a:spcAft>
          <a:spcPts val="0"/>
        </a:spcAft>
        <a:defRPr sz="3600">
          <a:solidFill>
            <a:srgbClr val="37424A"/>
          </a:solidFill>
          <a:latin typeface="Calibri"/>
        </a:defRPr>
      </a:lvl3pPr>
      <a:lvl4pPr algn="l">
        <a:spcBef>
          <a:spcPts val="0"/>
        </a:spcBef>
        <a:spcAft>
          <a:spcPts val="0"/>
        </a:spcAft>
        <a:defRPr sz="3600">
          <a:solidFill>
            <a:srgbClr val="37424A"/>
          </a:solidFill>
          <a:latin typeface="Calibri"/>
        </a:defRPr>
      </a:lvl4pPr>
      <a:lvl5pPr algn="l">
        <a:spcBef>
          <a:spcPts val="0"/>
        </a:spcBef>
        <a:spcAft>
          <a:spcPts val="0"/>
        </a:spcAft>
        <a:defRPr sz="3600">
          <a:solidFill>
            <a:srgbClr val="37424A"/>
          </a:solidFill>
          <a:latin typeface="Calibri"/>
        </a:defRPr>
      </a:lvl5pPr>
      <a:lvl6pPr marL="457200" algn="l">
        <a:spcBef>
          <a:spcPts val="0"/>
        </a:spcBef>
        <a:spcAft>
          <a:spcPts val="0"/>
        </a:spcAft>
        <a:defRPr sz="3600">
          <a:solidFill>
            <a:srgbClr val="37424A"/>
          </a:solidFill>
          <a:latin typeface="Calibri"/>
        </a:defRPr>
      </a:lvl6pPr>
      <a:lvl7pPr marL="914400" algn="l">
        <a:spcBef>
          <a:spcPts val="0"/>
        </a:spcBef>
        <a:spcAft>
          <a:spcPts val="0"/>
        </a:spcAft>
        <a:defRPr sz="3600">
          <a:solidFill>
            <a:srgbClr val="37424A"/>
          </a:solidFill>
          <a:latin typeface="Calibri"/>
        </a:defRPr>
      </a:lvl7pPr>
      <a:lvl8pPr marL="1371600" algn="l">
        <a:spcBef>
          <a:spcPts val="0"/>
        </a:spcBef>
        <a:spcAft>
          <a:spcPts val="0"/>
        </a:spcAft>
        <a:defRPr sz="3600">
          <a:solidFill>
            <a:srgbClr val="37424A"/>
          </a:solidFill>
          <a:latin typeface="Calibri"/>
        </a:defRPr>
      </a:lvl8pPr>
      <a:lvl9pPr marL="1828800" algn="l">
        <a:spcBef>
          <a:spcPts val="0"/>
        </a:spcBef>
        <a:spcAft>
          <a:spcPts val="0"/>
        </a:spcAft>
        <a:defRPr sz="3600">
          <a:solidFill>
            <a:srgbClr val="37424A"/>
          </a:solidFill>
          <a:latin typeface="Calibri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lr>
          <a:srgbClr val="36A9E1"/>
        </a:buClr>
        <a:buFont typeface="Arial"/>
        <a:buChar char="•"/>
        <a:defRPr sz="3200">
          <a:solidFill>
            <a:srgbClr val="37424A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lr>
          <a:srgbClr val="36A9E1"/>
        </a:buClr>
        <a:buFont typeface="Calibri"/>
        <a:buChar char="→"/>
        <a:defRPr sz="2800">
          <a:solidFill>
            <a:srgbClr val="37424A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spcAft>
          <a:spcPts val="0"/>
        </a:spcAft>
        <a:buClr>
          <a:srgbClr val="36A9E1"/>
        </a:buClr>
        <a:buFont typeface="Calibri"/>
        <a:buChar char="–"/>
        <a:defRPr sz="2400">
          <a:solidFill>
            <a:srgbClr val="37424A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spcAft>
          <a:spcPts val="0"/>
        </a:spcAft>
        <a:buClr>
          <a:srgbClr val="37424A"/>
        </a:buClr>
        <a:buFont typeface="Arial"/>
        <a:buChar char="+"/>
        <a:defRPr sz="2000">
          <a:solidFill>
            <a:srgbClr val="37424A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spcAft>
          <a:spcPts val="0"/>
        </a:spcAft>
        <a:buClr>
          <a:srgbClr val="37424A"/>
        </a:buClr>
        <a:buFont typeface="Arial"/>
        <a:buChar char="›"/>
        <a:defRPr sz="2000">
          <a:solidFill>
            <a:srgbClr val="37424A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95" name="Espace réservé du texte 6"/>
          <p:cNvSpPr/>
          <p:nvPr/>
        </p:nvSpPr>
        <p:spPr bwMode="auto">
          <a:xfrm>
            <a:off x="1475656" y="3617065"/>
            <a:ext cx="7228652" cy="97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buClr>
                <a:srgbClr val="DE3831"/>
              </a:buClr>
              <a:defRPr/>
            </a:pPr>
            <a:r>
              <a:rPr lang="fr-FR" sz="24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Segoe UI"/>
              </a:rPr>
              <a:t>Assemblée plénière </a:t>
            </a:r>
            <a:endParaRPr/>
          </a:p>
          <a:p>
            <a:pPr marL="342900" indent="-342900">
              <a:buClr>
                <a:srgbClr val="DE3831"/>
              </a:buClr>
              <a:defRPr/>
            </a:pPr>
            <a:r>
              <a:rPr lang="fr-FR" sz="24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Segoe UI"/>
              </a:rPr>
              <a:t>16 octobre 2024</a:t>
            </a:r>
            <a:endParaRPr/>
          </a:p>
          <a:p>
            <a:pPr marL="342900" indent="-342900">
              <a:buClr>
                <a:srgbClr val="DE3831"/>
              </a:buClr>
              <a:defRPr/>
            </a:pPr>
            <a:endParaRPr lang="fr-FR" sz="240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Segoe UI"/>
            </a:endParaRPr>
          </a:p>
          <a:p>
            <a:pPr marL="342900" indent="-342900">
              <a:buClr>
                <a:srgbClr val="DE3831"/>
              </a:buClr>
              <a:defRPr/>
            </a:pPr>
            <a:endParaRPr lang="fr-FR" sz="240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Segoe UI"/>
            </a:endParaRPr>
          </a:p>
          <a:p>
            <a:pPr marL="342900" indent="-342900">
              <a:spcBef>
                <a:spcPts val="0"/>
              </a:spcBef>
              <a:buClr>
                <a:srgbClr val="DE3831"/>
              </a:buClr>
              <a:defRPr/>
            </a:pPr>
            <a:endParaRPr lang="fr-FR" sz="2000" b="0" i="1">
              <a:solidFill>
                <a:schemeClr val="tx1"/>
              </a:solidFill>
              <a:latin typeface="Calibri"/>
              <a:cs typeface="Segoe UI"/>
            </a:endParaRPr>
          </a:p>
          <a:p>
            <a:pPr marL="342900" indent="-342900">
              <a:spcBef>
                <a:spcPts val="0"/>
              </a:spcBef>
              <a:buClr>
                <a:srgbClr val="DE3831"/>
              </a:buClr>
              <a:defRPr/>
            </a:pPr>
            <a:endParaRPr lang="fr-FR" sz="2000" b="0" i="1">
              <a:solidFill>
                <a:schemeClr val="tx1"/>
              </a:solidFill>
              <a:latin typeface="Calibri"/>
              <a:cs typeface="Segoe UI"/>
            </a:endParaRPr>
          </a:p>
        </p:txBody>
      </p:sp>
      <p:sp>
        <p:nvSpPr>
          <p:cNvPr id="161795" name="Rectangle 2"/>
          <p:cNvSpPr txBox="1">
            <a:spLocks noChangeArrowheads="1"/>
          </p:cNvSpPr>
          <p:nvPr/>
        </p:nvSpPr>
        <p:spPr bwMode="auto">
          <a:xfrm>
            <a:off x="1332087" y="2324791"/>
            <a:ext cx="78119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3500"/>
              </a:lnSpc>
              <a:defRPr/>
            </a:pPr>
            <a:r>
              <a:rPr lang="fr-FR" sz="2800">
                <a:solidFill>
                  <a:srgbClr val="36A9E1"/>
                </a:solidFill>
                <a:cs typeface="Segoe UI"/>
              </a:rPr>
              <a:t>LifeObs: Life Course Observatory</a:t>
            </a:r>
            <a:r>
              <a:rPr lang="fr-FR" sz="180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endParaRPr lang="fr-FR" sz="280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03341" y="5920276"/>
            <a:ext cx="829128" cy="8291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736955" y="5885754"/>
            <a:ext cx="916867" cy="75465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713858" y="5885754"/>
            <a:ext cx="1068681" cy="75736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909701" y="5812272"/>
            <a:ext cx="2275591" cy="32000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909701" y="6265451"/>
            <a:ext cx="1944793" cy="47552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279352" y="6018025"/>
            <a:ext cx="1490226" cy="56342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8992" y="5915937"/>
            <a:ext cx="1185915" cy="7676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36A9E1"/>
                </a:solidFill>
                <a:cs typeface="Segoe UI"/>
              </a:rPr>
              <a:t>Familles et Employeurs - FamEmp</a:t>
            </a:r>
            <a:endParaRPr dirty="0"/>
          </a:p>
        </p:txBody>
      </p:sp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id="{9564AB1E-A456-4A84-B907-A1E53433B8C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9532" y="1268760"/>
          <a:ext cx="8424935" cy="518160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77831642"/>
                    </a:ext>
                  </a:extLst>
                </a:gridCol>
                <a:gridCol w="6408711">
                  <a:extLst>
                    <a:ext uri="{9D8B030D-6E8A-4147-A177-3AD203B41FA5}">
                      <a16:colId xmlns:a16="http://schemas.microsoft.com/office/drawing/2014/main" val="3961211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Population cible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fr-FR" sz="1800" dirty="0"/>
                        <a:t>Femmes et hommes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fr-FR" sz="1800" dirty="0"/>
                        <a:t>20 à 65 ans au 1er janvier 2024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fr-FR" sz="1800" dirty="0"/>
                        <a:t>Ménages ordinaires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fr-FR" sz="1800" dirty="0"/>
                        <a:t>France métropolitaine (y.c. Corse)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175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Échantillonnage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fr-FR" dirty="0" err="1"/>
                        <a:t>Fidéli</a:t>
                      </a:r>
                      <a:r>
                        <a:rPr lang="fr-FR" dirty="0"/>
                        <a:t> 2021, actualisation des informations sur les personnes échantillonnées avec </a:t>
                      </a:r>
                      <a:r>
                        <a:rPr lang="fr-FR" dirty="0" err="1"/>
                        <a:t>Fidéli</a:t>
                      </a:r>
                      <a:r>
                        <a:rPr lang="fr-FR" dirty="0"/>
                        <a:t> 2022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fr-FR" dirty="0"/>
                        <a:t>Surreprésentation des déciles extrêmes de niveau de vie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fr-FR" dirty="0"/>
                        <a:t>Surreprésentation des ménages bénéficiaires de l’AEEH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407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Modes de collecte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fr-FR" dirty="0"/>
                        <a:t>Échantillon méthodologique  : CAWI exclusif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fr-FR" dirty="0"/>
                        <a:t>Échantillon multimode : séquentiel CATI-CAWI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149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Objectifs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fr-FR" dirty="0"/>
                        <a:t>30 000 questionnaires :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fr-FR" dirty="0"/>
                        <a:t>Échantillon méthodologique :  5 000 CAWI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fr-FR" dirty="0"/>
                        <a:t>Échantillon multimode : 20 000 CATI et 5 000 CAWI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228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Objectif durée de passation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fr-FR" dirty="0"/>
                        <a:t>1h en moyenne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362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62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36A9E1"/>
                </a:solidFill>
                <a:cs typeface="Segoe UI"/>
              </a:rPr>
              <a:t>Les origines du protocole</a:t>
            </a:r>
            <a:endParaRPr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F39A5FC-E67E-470F-AF9C-5BA3202AD0CC}"/>
              </a:ext>
            </a:extLst>
          </p:cNvPr>
          <p:cNvSpPr txBox="1"/>
          <p:nvPr/>
        </p:nvSpPr>
        <p:spPr bwMode="auto">
          <a:xfrm>
            <a:off x="431924" y="1556792"/>
            <a:ext cx="8280151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2" indent="-342900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</a:rPr>
              <a:t>Familles et Employeurs 2004/05 était en face-à-face avec l’Insee</a:t>
            </a:r>
          </a:p>
          <a:p>
            <a:pPr marL="1200150" lvl="2" indent="-285750">
              <a:spcBef>
                <a:spcPts val="600"/>
              </a:spcBef>
              <a:spcAft>
                <a:spcPts val="1200"/>
              </a:spcAft>
              <a:buClr>
                <a:srgbClr val="36A9E1"/>
              </a:buClr>
              <a:buFont typeface="Calibri"/>
              <a:buChar char="→"/>
              <a:defRPr/>
            </a:pPr>
            <a:r>
              <a:rPr lang="fr-FR" sz="2000" b="0" dirty="0">
                <a:solidFill>
                  <a:srgbClr val="37424A"/>
                </a:solidFill>
                <a:latin typeface="+mn-lt"/>
              </a:rPr>
              <a:t>CATI mode de collecte le plus approchant (hétéro-administré)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buClr>
                <a:srgbClr val="36A9E1"/>
              </a:buClr>
              <a:buSzTx/>
              <a:buFont typeface="Arial"/>
              <a:buChar char="•"/>
              <a:tabLst/>
              <a:defRPr/>
            </a:pP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</a:rPr>
              <a:t>Test </a:t>
            </a:r>
            <a:r>
              <a:rPr lang="fr-FR" sz="2200" b="0" dirty="0" err="1">
                <a:solidFill>
                  <a:srgbClr val="37424A"/>
                </a:solidFill>
                <a:latin typeface="Calibri"/>
                <a:cs typeface="Arial"/>
              </a:rPr>
              <a:t>Erfi</a:t>
            </a: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</a:rPr>
              <a:t> 2021, tests de plusieurs protocoles de collecte</a:t>
            </a:r>
          </a:p>
          <a:p>
            <a:pPr marL="1200150" lvl="2" indent="-285750">
              <a:spcBef>
                <a:spcPts val="600"/>
              </a:spcBef>
              <a:spcAft>
                <a:spcPts val="1200"/>
              </a:spcAft>
              <a:buClr>
                <a:srgbClr val="36A9E1"/>
              </a:buClr>
              <a:buFont typeface="Calibri"/>
              <a:buChar char="→"/>
              <a:defRPr/>
            </a:pPr>
            <a:r>
              <a:rPr lang="fr-FR" sz="2000" b="0" dirty="0">
                <a:solidFill>
                  <a:srgbClr val="37424A"/>
                </a:solidFill>
                <a:latin typeface="+mn-lt"/>
              </a:rPr>
              <a:t>séquentiel CATI-CAWI permet d’augmenter le nombre de questionnaires à moindre coût </a:t>
            </a:r>
          </a:p>
          <a:p>
            <a:pPr marL="342900" lvl="2" indent="-342900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</a:rPr>
              <a:t>Échantillon méthodologique en CAWI exclusif</a:t>
            </a:r>
          </a:p>
          <a:p>
            <a:pPr marL="1200150" lvl="2" indent="-285750">
              <a:spcBef>
                <a:spcPts val="600"/>
              </a:spcBef>
              <a:buClr>
                <a:srgbClr val="36A9E1"/>
              </a:buClr>
              <a:buFont typeface="Calibri"/>
              <a:buChar char="→"/>
              <a:defRPr/>
            </a:pPr>
            <a:r>
              <a:rPr lang="fr-FR" sz="2000" b="0" dirty="0">
                <a:solidFill>
                  <a:srgbClr val="37424A"/>
                </a:solidFill>
                <a:latin typeface="+mn-lt"/>
              </a:rPr>
              <a:t>Analyser les effets de modes selon les protocoles et permet augmentation du nombre de questionnaires à moindre coût</a:t>
            </a:r>
          </a:p>
          <a:p>
            <a:pPr marL="342900" lvl="2" indent="-342900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</a:rPr>
              <a:t>Échantillonnage </a:t>
            </a:r>
            <a:r>
              <a:rPr lang="fr-FR" sz="2200" b="0" dirty="0" err="1">
                <a:solidFill>
                  <a:srgbClr val="37424A"/>
                </a:solidFill>
                <a:latin typeface="Calibri"/>
                <a:cs typeface="Arial"/>
              </a:rPr>
              <a:t>Fidéli</a:t>
            </a: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</a:rPr>
              <a:t> et coordonnées téléphoniques</a:t>
            </a:r>
          </a:p>
          <a:p>
            <a:pPr marL="1200150" lvl="2" indent="-285750">
              <a:spcBef>
                <a:spcPts val="600"/>
              </a:spcBef>
              <a:spcAft>
                <a:spcPts val="1200"/>
              </a:spcAft>
              <a:buClr>
                <a:srgbClr val="36A9E1"/>
              </a:buClr>
              <a:buFont typeface="Calibri"/>
              <a:buChar char="→"/>
              <a:defRPr/>
            </a:pPr>
            <a:r>
              <a:rPr lang="fr-FR" sz="2000" b="0" dirty="0">
                <a:solidFill>
                  <a:srgbClr val="37424A"/>
                </a:solidFill>
                <a:latin typeface="+mn-lt"/>
              </a:rPr>
              <a:t>2 protocoles multimode selon la présence de coordonnées téléphoniques</a:t>
            </a:r>
          </a:p>
        </p:txBody>
      </p:sp>
    </p:spTree>
    <p:extLst>
      <p:ext uri="{BB962C8B-B14F-4D97-AF65-F5344CB8AC3E}">
        <p14:creationId xmlns:p14="http://schemas.microsoft.com/office/powerpoint/2010/main" val="1189167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36A9E1"/>
                </a:solidFill>
                <a:cs typeface="Segoe UI"/>
              </a:rPr>
              <a:t>Protocole d’animation de la collecte</a:t>
            </a:r>
            <a:endParaRPr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3F7ADED-6F89-46E7-B94F-3FD8A504B5B3}"/>
              </a:ext>
            </a:extLst>
          </p:cNvPr>
          <p:cNvPicPr/>
          <p:nvPr/>
        </p:nvPicPr>
        <p:blipFill rotWithShape="1">
          <a:blip r:embed="rId3"/>
          <a:srcRect t="5974" b="66176"/>
          <a:stretch/>
        </p:blipFill>
        <p:spPr>
          <a:xfrm>
            <a:off x="330801" y="2014953"/>
            <a:ext cx="8253790" cy="136370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F29132F-BAAC-4192-B859-4E67135B1D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173" b="4402"/>
          <a:stretch/>
        </p:blipFill>
        <p:spPr>
          <a:xfrm>
            <a:off x="322619" y="4149080"/>
            <a:ext cx="8254699" cy="129364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C466748-7331-4877-9404-63E13443A759}"/>
              </a:ext>
            </a:extLst>
          </p:cNvPr>
          <p:cNvSpPr txBox="1"/>
          <p:nvPr/>
        </p:nvSpPr>
        <p:spPr bwMode="auto">
          <a:xfrm>
            <a:off x="348795" y="1580709"/>
            <a:ext cx="82537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buClr>
                <a:srgbClr val="36A9E1"/>
              </a:buClr>
              <a:defRPr/>
            </a:pPr>
            <a:r>
              <a:rPr lang="fr-FR" sz="1600" dirty="0">
                <a:solidFill>
                  <a:srgbClr val="36A9E1"/>
                </a:solidFill>
                <a:latin typeface="Calibri"/>
                <a:cs typeface="Arial"/>
              </a:rPr>
              <a:t>Échantillon multimode avec coordonnées téléphoniques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0673434-B0FB-46BE-BD71-5CFDD7EB3C88}"/>
              </a:ext>
            </a:extLst>
          </p:cNvPr>
          <p:cNvSpPr txBox="1"/>
          <p:nvPr/>
        </p:nvSpPr>
        <p:spPr bwMode="auto">
          <a:xfrm>
            <a:off x="322619" y="3717032"/>
            <a:ext cx="82537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buClr>
                <a:srgbClr val="36A9E1"/>
              </a:buClr>
              <a:defRPr/>
            </a:pPr>
            <a:r>
              <a:rPr lang="fr-FR" sz="1600" dirty="0">
                <a:solidFill>
                  <a:srgbClr val="36A9E1"/>
                </a:solidFill>
                <a:latin typeface="Calibri"/>
                <a:cs typeface="Arial"/>
              </a:rPr>
              <a:t>Échantillon méthodologique et multimode sans téléphone (CAWI exclusif)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416B8DF-932A-4868-8FEF-3651014960AF}"/>
              </a:ext>
            </a:extLst>
          </p:cNvPr>
          <p:cNvSpPr txBox="1"/>
          <p:nvPr/>
        </p:nvSpPr>
        <p:spPr bwMode="auto">
          <a:xfrm>
            <a:off x="322619" y="5468300"/>
            <a:ext cx="82537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buClr>
                <a:srgbClr val="36A9E1"/>
              </a:buClr>
              <a:defRPr/>
            </a:pPr>
            <a:r>
              <a:rPr lang="fr-FR" sz="1200" b="0" i="1" dirty="0">
                <a:solidFill>
                  <a:srgbClr val="37424A"/>
                </a:solidFill>
                <a:latin typeface="Calibri"/>
                <a:cs typeface="Arial"/>
              </a:rPr>
              <a:t>pas de relances par SMS pour l’échantillon multimode sans téléphone</a:t>
            </a:r>
          </a:p>
        </p:txBody>
      </p:sp>
    </p:spTree>
    <p:extLst>
      <p:ext uri="{BB962C8B-B14F-4D97-AF65-F5344CB8AC3E}">
        <p14:creationId xmlns:p14="http://schemas.microsoft.com/office/powerpoint/2010/main" val="170615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36A9E1"/>
                </a:solidFill>
                <a:cs typeface="Segoe UI"/>
              </a:rPr>
              <a:t>Communication autour de l’enquête</a:t>
            </a:r>
            <a:endParaRPr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F39A5FC-E67E-470F-AF9C-5BA3202AD0CC}"/>
              </a:ext>
            </a:extLst>
          </p:cNvPr>
          <p:cNvSpPr txBox="1"/>
          <p:nvPr/>
        </p:nvSpPr>
        <p:spPr bwMode="auto">
          <a:xfrm>
            <a:off x="327318" y="1354809"/>
            <a:ext cx="802850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2" indent="-342900" algn="just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</a:rPr>
              <a:t>Lettre annonce et lettres de relance</a:t>
            </a:r>
          </a:p>
          <a:p>
            <a:pPr marL="342900" lvl="2" indent="-342900" algn="just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</a:rPr>
              <a:t>2 plaquettes de présentation de l’enquête (CATI, CAWI)</a:t>
            </a:r>
          </a:p>
          <a:p>
            <a:pPr marL="342900" lvl="2" indent="-342900" algn="just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</a:rPr>
              <a:t>Des SMS annonce et de relance</a:t>
            </a:r>
          </a:p>
          <a:p>
            <a:pPr marL="342900" lvl="2" indent="-342900" algn="just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</a:rPr>
              <a:t>Des emails annonce et de relance</a:t>
            </a:r>
          </a:p>
          <a:p>
            <a:pPr marL="342900" lvl="2" indent="-342900" algn="just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</a:rPr>
              <a:t>1 mini site avec un espace pour les enquêtés (accès au questionnaire, modification coordonnées, prises de RDV, chat avec la hotline)</a:t>
            </a:r>
          </a:p>
          <a:p>
            <a:pPr marL="342900" lvl="2" indent="-342900" algn="just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</a:rPr>
              <a:t>1 hotline gérée par le prestataire avec un numéro vert et une adresse mail</a:t>
            </a:r>
            <a:endParaRPr lang="fr-FR" sz="2000" b="0" dirty="0">
              <a:solidFill>
                <a:srgbClr val="37424A"/>
              </a:solidFill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496BAA-2A64-4819-AD50-44E1F06A5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731304"/>
            <a:ext cx="5206435" cy="185944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0DF957E-FDB8-4B4F-9F30-631420BA41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51100"/>
          <a:stretch/>
        </p:blipFill>
        <p:spPr>
          <a:xfrm>
            <a:off x="323529" y="4712354"/>
            <a:ext cx="2808312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33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36A9E1"/>
                </a:solidFill>
                <a:cs typeface="Segoe UI"/>
              </a:rPr>
              <a:t>Déroulement de la collecte</a:t>
            </a:r>
            <a:endParaRPr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F39A5FC-E67E-470F-AF9C-5BA3202AD0CC}"/>
              </a:ext>
            </a:extLst>
          </p:cNvPr>
          <p:cNvSpPr txBox="1"/>
          <p:nvPr/>
        </p:nvSpPr>
        <p:spPr bwMode="auto">
          <a:xfrm>
            <a:off x="341722" y="1556792"/>
            <a:ext cx="8460556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2" indent="-342900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</a:rPr>
              <a:t>Du 8 janvier au 13 août 2024</a:t>
            </a:r>
          </a:p>
          <a:p>
            <a:pPr marL="342900" lvl="2" indent="-342900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</a:rPr>
              <a:t>5 sessions de formation de 2 jours</a:t>
            </a:r>
          </a:p>
          <a:p>
            <a:pPr marL="342900" lvl="2" indent="-342900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</a:rPr>
              <a:t>Environ 90 </a:t>
            </a:r>
            <a:r>
              <a:rPr lang="fr-FR" sz="2200" b="0" dirty="0" err="1">
                <a:solidFill>
                  <a:srgbClr val="37424A"/>
                </a:solidFill>
                <a:latin typeface="Calibri"/>
                <a:cs typeface="Arial"/>
              </a:rPr>
              <a:t>enquêteur·trices</a:t>
            </a: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</a:rPr>
              <a:t> </a:t>
            </a:r>
            <a:r>
              <a:rPr lang="fr-FR" sz="2200" b="0" dirty="0" err="1">
                <a:solidFill>
                  <a:srgbClr val="37424A"/>
                </a:solidFill>
                <a:latin typeface="Calibri"/>
                <a:cs typeface="Arial"/>
              </a:rPr>
              <a:t>formé·es</a:t>
            </a:r>
            <a:endParaRPr lang="fr-FR" sz="2200" b="0" dirty="0">
              <a:solidFill>
                <a:srgbClr val="37424A"/>
              </a:solidFill>
              <a:latin typeface="Calibri"/>
              <a:cs typeface="Arial"/>
            </a:endParaRPr>
          </a:p>
          <a:p>
            <a:pPr marL="342900" lvl="2" indent="-342900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</a:rPr>
              <a:t>2 plateaux téléphoniques : @home et présentiel</a:t>
            </a:r>
          </a:p>
          <a:p>
            <a:pPr marL="342900" lvl="2" indent="-342900">
              <a:buClr>
                <a:srgbClr val="36A9E1"/>
              </a:buClr>
              <a:buFont typeface="Arial"/>
              <a:buChar char="•"/>
              <a:defRPr/>
            </a:pPr>
            <a:endParaRPr lang="fr-FR" sz="2200" b="0" dirty="0">
              <a:solidFill>
                <a:srgbClr val="37424A"/>
              </a:solidFill>
              <a:latin typeface="Calibri"/>
              <a:cs typeface="Arial"/>
            </a:endParaRPr>
          </a:p>
          <a:p>
            <a:pPr marL="0" lvl="2">
              <a:buClr>
                <a:srgbClr val="36A9E1"/>
              </a:buClr>
              <a:defRPr/>
            </a:pPr>
            <a:endParaRPr lang="fr-FR" sz="900" b="0" dirty="0">
              <a:solidFill>
                <a:srgbClr val="37424A"/>
              </a:solidFill>
              <a:latin typeface="Calibri"/>
              <a:cs typeface="Arial"/>
            </a:endParaRPr>
          </a:p>
          <a:p>
            <a:pPr marL="342900" lvl="2" indent="-342900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</a:rPr>
              <a:t>Objectif initial de 30 000 questionnaires dépassé </a:t>
            </a: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  <a:sym typeface="Wingdings" panose="05000000000000000000" pitchFamily="2" charset="2"/>
              </a:rPr>
              <a:t> 42 000 questionnaires collectés</a:t>
            </a:r>
          </a:p>
          <a:p>
            <a:pPr marL="342900" lvl="2" indent="-342900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  <a:sym typeface="Wingdings" panose="05000000000000000000" pitchFamily="2" charset="2"/>
              </a:rPr>
              <a:t>Objectif initial de 20 000 questionnaires CATI non atteint  15 000 questionnaires CATI</a:t>
            </a:r>
          </a:p>
          <a:p>
            <a:pPr marL="342900" lvl="2" indent="-342900">
              <a:buClr>
                <a:srgbClr val="36A9E1"/>
              </a:buClr>
              <a:buFont typeface="Arial"/>
              <a:buChar char="•"/>
              <a:defRPr/>
            </a:pPr>
            <a:endParaRPr lang="fr-FR" sz="2200" b="0" dirty="0">
              <a:solidFill>
                <a:srgbClr val="37424A"/>
              </a:solidFill>
              <a:latin typeface="Calibri"/>
              <a:cs typeface="Arial"/>
              <a:sym typeface="Wingdings" panose="05000000000000000000" pitchFamily="2" charset="2"/>
            </a:endParaRPr>
          </a:p>
          <a:p>
            <a:pPr marL="342900" lvl="2" indent="-342900">
              <a:buClr>
                <a:srgbClr val="36A9E1"/>
              </a:buClr>
              <a:buFont typeface="Arial"/>
              <a:buChar char="•"/>
              <a:defRPr/>
            </a:pPr>
            <a:endParaRPr lang="fr-FR" sz="1000" b="0" dirty="0">
              <a:solidFill>
                <a:srgbClr val="37424A"/>
              </a:solidFill>
              <a:latin typeface="Calibri"/>
              <a:cs typeface="Arial"/>
              <a:sym typeface="Wingdings" panose="05000000000000000000" pitchFamily="2" charset="2"/>
            </a:endParaRPr>
          </a:p>
          <a:p>
            <a:pPr marL="342900" lvl="2" indent="-342900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  <a:sym typeface="Wingdings" panose="05000000000000000000" pitchFamily="2" charset="2"/>
              </a:rPr>
              <a:t>Durée de passation moyenne (hors module suivi) :</a:t>
            </a:r>
          </a:p>
          <a:p>
            <a:pPr marL="800100" lvl="3" indent="-342900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  <a:sym typeface="Wingdings" panose="05000000000000000000" pitchFamily="2" charset="2"/>
              </a:rPr>
              <a:t>CAWI : 43 min</a:t>
            </a:r>
          </a:p>
          <a:p>
            <a:pPr marL="800100" lvl="3" indent="-342900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  <a:sym typeface="Wingdings" panose="05000000000000000000" pitchFamily="2" charset="2"/>
              </a:rPr>
              <a:t>CATI : 57 min</a:t>
            </a:r>
          </a:p>
        </p:txBody>
      </p:sp>
    </p:spTree>
    <p:extLst>
      <p:ext uri="{BB962C8B-B14F-4D97-AF65-F5344CB8AC3E}">
        <p14:creationId xmlns:p14="http://schemas.microsoft.com/office/powerpoint/2010/main" val="2545653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3400" b="1" dirty="0">
                <a:solidFill>
                  <a:srgbClr val="36A9E1"/>
                </a:solidFill>
                <a:cs typeface="Segoe UI"/>
              </a:rPr>
              <a:t>La participation sur le multimode</a:t>
            </a:r>
            <a:endParaRPr sz="3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5B59772-44E2-449B-AAA4-07D24F448A45}"/>
              </a:ext>
            </a:extLst>
          </p:cNvPr>
          <p:cNvSpPr txBox="1"/>
          <p:nvPr/>
        </p:nvSpPr>
        <p:spPr bwMode="auto">
          <a:xfrm>
            <a:off x="468313" y="1251585"/>
            <a:ext cx="84136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2" indent="-342900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</a:rPr>
              <a:t>Taux de participation du CATI qui diminue au fil de la collecte</a:t>
            </a:r>
          </a:p>
          <a:p>
            <a:pPr marL="342900" lvl="2" indent="-342900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</a:rPr>
              <a:t>Taux de participation du CAWI qui se maintient, voire légère baisse (CAWI de P3, P4 sur la période estivale)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29BCA79-2E27-45F3-A30E-BF5F977DC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1" y="2564905"/>
            <a:ext cx="6065121" cy="414585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D18847A-D7B4-49AA-AB77-7127716A7E2A}"/>
              </a:ext>
            </a:extLst>
          </p:cNvPr>
          <p:cNvSpPr txBox="1"/>
          <p:nvPr/>
        </p:nvSpPr>
        <p:spPr>
          <a:xfrm>
            <a:off x="6585200" y="5021639"/>
            <a:ext cx="236847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1" dirty="0">
                <a:solidFill>
                  <a:srgbClr val="37424A"/>
                </a:solidFill>
                <a:latin typeface="Calibri"/>
                <a:cs typeface="Arial"/>
              </a:rPr>
              <a:t>Taux de participation CATI calculés sur la totalité du lot</a:t>
            </a:r>
          </a:p>
          <a:p>
            <a:r>
              <a:rPr lang="fr-FR" b="0" i="1" dirty="0">
                <a:solidFill>
                  <a:srgbClr val="37424A"/>
                </a:solidFill>
                <a:latin typeface="Calibri"/>
                <a:cs typeface="Arial"/>
              </a:rPr>
              <a:t>Taux de participation CAWI calculés sur les non-répondants à la phase CATI</a:t>
            </a:r>
          </a:p>
        </p:txBody>
      </p:sp>
    </p:spTree>
    <p:extLst>
      <p:ext uri="{BB962C8B-B14F-4D97-AF65-F5344CB8AC3E}">
        <p14:creationId xmlns:p14="http://schemas.microsoft.com/office/powerpoint/2010/main" val="854779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800" b="1" dirty="0">
                <a:solidFill>
                  <a:srgbClr val="36A9E1"/>
                </a:solidFill>
                <a:cs typeface="Segoe UI"/>
              </a:rPr>
              <a:t>CATI : une participation plus faible que prévue</a:t>
            </a:r>
            <a:endParaRPr sz="2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2F0304E-A2B1-41CF-9980-FA5FD293D69B}"/>
              </a:ext>
            </a:extLst>
          </p:cNvPr>
          <p:cNvSpPr txBox="1"/>
          <p:nvPr/>
        </p:nvSpPr>
        <p:spPr bwMode="auto">
          <a:xfrm>
            <a:off x="129028" y="1396253"/>
            <a:ext cx="4379546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2" indent="-342900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</a:rPr>
              <a:t>Recours à deux plateaux engendre une moindre souplesse dans la gestion du terrain</a:t>
            </a:r>
          </a:p>
          <a:p>
            <a:pPr marL="342900" lvl="2" indent="-342900">
              <a:buClr>
                <a:srgbClr val="36A9E1"/>
              </a:buClr>
              <a:buFont typeface="Arial"/>
              <a:buChar char="•"/>
              <a:defRPr/>
            </a:pPr>
            <a:endParaRPr lang="fr-FR" sz="2200" b="0" dirty="0">
              <a:solidFill>
                <a:srgbClr val="37424A"/>
              </a:solidFill>
              <a:latin typeface="+mn-lt"/>
            </a:endParaRPr>
          </a:p>
          <a:p>
            <a:pPr marL="342900" lvl="2" indent="-342900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+mn-lt"/>
              </a:rPr>
              <a:t>Le contexte politique avec la réquisition d’enquêteurs pour les sondages politiques</a:t>
            </a:r>
          </a:p>
          <a:p>
            <a:pPr marL="342900" lvl="2" indent="-342900">
              <a:buClr>
                <a:srgbClr val="36A9E1"/>
              </a:buClr>
              <a:buFont typeface="Arial"/>
              <a:buChar char="•"/>
              <a:defRPr/>
            </a:pPr>
            <a:endParaRPr lang="fr-FR" sz="2200" b="0" dirty="0">
              <a:solidFill>
                <a:srgbClr val="37424A"/>
              </a:solidFill>
              <a:latin typeface="+mn-lt"/>
            </a:endParaRPr>
          </a:p>
          <a:p>
            <a:pPr marL="342900" lvl="2" indent="-342900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+mn-lt"/>
              </a:rPr>
              <a:t>Un délai allongé entre la lettre annonce et l’exploitation téléphonique néfaste à la participation </a:t>
            </a:r>
          </a:p>
          <a:p>
            <a:pPr marL="342900" lvl="2" indent="-342900">
              <a:buClr>
                <a:srgbClr val="36A9E1"/>
              </a:buClr>
              <a:buFont typeface="Arial"/>
              <a:buChar char="•"/>
              <a:defRPr/>
            </a:pPr>
            <a:endParaRPr lang="fr-FR" sz="2200" b="0" dirty="0">
              <a:solidFill>
                <a:srgbClr val="37424A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C0CE6F-1CC6-43F5-A771-D718A493B913}"/>
              </a:ext>
            </a:extLst>
          </p:cNvPr>
          <p:cNvSpPr txBox="1"/>
          <p:nvPr/>
        </p:nvSpPr>
        <p:spPr bwMode="auto">
          <a:xfrm>
            <a:off x="4427984" y="4026279"/>
            <a:ext cx="45869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buClr>
                <a:srgbClr val="36A9E1"/>
              </a:buClr>
              <a:defRPr/>
            </a:pPr>
            <a:r>
              <a:rPr lang="fr-FR" sz="1600" dirty="0">
                <a:solidFill>
                  <a:srgbClr val="36A9E1"/>
                </a:solidFill>
                <a:latin typeface="Calibri"/>
                <a:cs typeface="Arial"/>
              </a:rPr>
              <a:t>Évolution du taux de participation sur les 10 premiers jours de la collecte par lot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1E8E26E-646A-4B00-BAE0-4D3D85D5C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0" y="4623530"/>
            <a:ext cx="4442970" cy="218662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3CE5332-2507-4ADE-92FA-1DCA5508A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292080" y="1729475"/>
            <a:ext cx="3509554" cy="2260806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693CFDF7-8F79-4DAF-9C0C-DA7D2CF3940A}"/>
              </a:ext>
            </a:extLst>
          </p:cNvPr>
          <p:cNvSpPr/>
          <p:nvPr/>
        </p:nvSpPr>
        <p:spPr bwMode="auto">
          <a:xfrm>
            <a:off x="7404211" y="1729475"/>
            <a:ext cx="648071" cy="233794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52EC38E-DB16-49BC-A318-85223EE38E96}"/>
              </a:ext>
            </a:extLst>
          </p:cNvPr>
          <p:cNvCxnSpPr>
            <a:cxnSpLocks/>
            <a:stCxn id="16" idx="4"/>
          </p:cNvCxnSpPr>
          <p:nvPr/>
        </p:nvCxnSpPr>
        <p:spPr bwMode="auto">
          <a:xfrm flipH="1">
            <a:off x="6228184" y="4067422"/>
            <a:ext cx="1500063" cy="21609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2DE30432-FE8C-4267-8D07-B09B48DDEA2E}"/>
              </a:ext>
            </a:extLst>
          </p:cNvPr>
          <p:cNvSpPr/>
          <p:nvPr/>
        </p:nvSpPr>
        <p:spPr bwMode="auto">
          <a:xfrm>
            <a:off x="7845678" y="3165919"/>
            <a:ext cx="540060" cy="87283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852F0E9-B9B4-4524-9EAE-F0E17710ECDC}"/>
              </a:ext>
            </a:extLst>
          </p:cNvPr>
          <p:cNvCxnSpPr>
            <a:cxnSpLocks/>
            <a:stCxn id="19" idx="4"/>
          </p:cNvCxnSpPr>
          <p:nvPr/>
        </p:nvCxnSpPr>
        <p:spPr bwMode="auto">
          <a:xfrm flipH="1">
            <a:off x="7429782" y="4038754"/>
            <a:ext cx="685926" cy="126245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8BC716AD-2BC9-4A72-A165-5FD1FFD41DC6}"/>
              </a:ext>
            </a:extLst>
          </p:cNvPr>
          <p:cNvSpPr txBox="1"/>
          <p:nvPr/>
        </p:nvSpPr>
        <p:spPr bwMode="auto">
          <a:xfrm>
            <a:off x="4427983" y="1196975"/>
            <a:ext cx="4586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buClr>
                <a:srgbClr val="36A9E1"/>
              </a:buClr>
              <a:defRPr/>
            </a:pPr>
            <a:r>
              <a:rPr lang="fr-FR" sz="1600" dirty="0">
                <a:solidFill>
                  <a:srgbClr val="36A9E1"/>
                </a:solidFill>
                <a:latin typeface="Calibri"/>
                <a:cs typeface="Arial"/>
              </a:rPr>
              <a:t>Délai moyen (en jours) entre l’ouverture du lot et le 1</a:t>
            </a:r>
            <a:r>
              <a:rPr lang="fr-FR" sz="1600" baseline="30000" dirty="0">
                <a:solidFill>
                  <a:srgbClr val="36A9E1"/>
                </a:solidFill>
                <a:latin typeface="Calibri"/>
                <a:cs typeface="Arial"/>
              </a:rPr>
              <a:t>er</a:t>
            </a:r>
            <a:r>
              <a:rPr lang="fr-FR" sz="1600" dirty="0">
                <a:solidFill>
                  <a:srgbClr val="36A9E1"/>
                </a:solidFill>
                <a:latin typeface="Calibri"/>
                <a:cs typeface="Arial"/>
              </a:rPr>
              <a:t> appel par lot</a:t>
            </a:r>
          </a:p>
        </p:txBody>
      </p:sp>
    </p:spTree>
    <p:extLst>
      <p:ext uri="{BB962C8B-B14F-4D97-AF65-F5344CB8AC3E}">
        <p14:creationId xmlns:p14="http://schemas.microsoft.com/office/powerpoint/2010/main" val="300999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2F0304E-A2B1-41CF-9980-FA5FD293D69B}"/>
              </a:ext>
            </a:extLst>
          </p:cNvPr>
          <p:cNvSpPr txBox="1"/>
          <p:nvPr/>
        </p:nvSpPr>
        <p:spPr bwMode="auto">
          <a:xfrm>
            <a:off x="288479" y="1268760"/>
            <a:ext cx="4256137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2" indent="-342900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dirty="0">
                <a:solidFill>
                  <a:srgbClr val="37424A"/>
                </a:solidFill>
                <a:latin typeface="Calibri"/>
                <a:cs typeface="Arial"/>
              </a:rPr>
              <a:t>Nouvelle réglementation de l’Arcep pour réduire le démarchage téléphonique</a:t>
            </a:r>
          </a:p>
          <a:p>
            <a:pPr marL="800100" lvl="3" indent="-342900">
              <a:buClr>
                <a:srgbClr val="36A9E1"/>
              </a:buClr>
              <a:buFont typeface="Arial"/>
              <a:buChar char="•"/>
              <a:defRPr/>
            </a:pPr>
            <a:r>
              <a:rPr lang="fr-FR" sz="1800" b="0" dirty="0">
                <a:solidFill>
                  <a:srgbClr val="37424A"/>
                </a:solidFill>
                <a:latin typeface="Calibri"/>
                <a:cs typeface="Arial"/>
              </a:rPr>
              <a:t>Aucune exception pour la recherche</a:t>
            </a:r>
          </a:p>
          <a:p>
            <a:pPr marL="800100" lvl="3" indent="-342900">
              <a:buClr>
                <a:srgbClr val="36A9E1"/>
              </a:buClr>
              <a:buFont typeface="Arial"/>
              <a:buChar char="•"/>
              <a:defRPr/>
            </a:pPr>
            <a:r>
              <a:rPr lang="fr-FR" sz="1800" b="0" dirty="0">
                <a:solidFill>
                  <a:srgbClr val="37424A"/>
                </a:solidFill>
                <a:latin typeface="Calibri"/>
                <a:cs typeface="Arial"/>
              </a:rPr>
              <a:t>Obligation d’utiliser les NPV</a:t>
            </a:r>
          </a:p>
          <a:p>
            <a:pPr marL="800100" lvl="3" indent="-342900">
              <a:buClr>
                <a:srgbClr val="36A9E1"/>
              </a:buClr>
              <a:buFont typeface="Arial"/>
              <a:buChar char="•"/>
              <a:defRPr/>
            </a:pPr>
            <a:r>
              <a:rPr lang="fr-FR" sz="1800" b="0" dirty="0">
                <a:solidFill>
                  <a:srgbClr val="37424A"/>
                </a:solidFill>
                <a:latin typeface="Calibri"/>
                <a:cs typeface="Arial"/>
              </a:rPr>
              <a:t>Blocage des appels par les opérateurs et par les téléphones eux-mêmes avec développement d’application anti-spam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36A9E1"/>
              </a:buClr>
              <a:buFont typeface="Calibri"/>
              <a:buChar char="→"/>
              <a:defRPr/>
            </a:pPr>
            <a:r>
              <a:rPr lang="fr-FR" sz="2000" b="0" dirty="0">
                <a:solidFill>
                  <a:srgbClr val="37424A"/>
                </a:solidFill>
                <a:latin typeface="+mn-lt"/>
              </a:rPr>
              <a:t>Élaboration d’un protocole d’appel spécifique et mise en place d’une étude bloqueur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36A9E1"/>
              </a:buClr>
              <a:buFont typeface="Calibri"/>
              <a:buChar char="→"/>
              <a:defRPr/>
            </a:pPr>
            <a:r>
              <a:rPr lang="fr-FR" sz="2000" b="0" dirty="0">
                <a:solidFill>
                  <a:srgbClr val="37424A"/>
                </a:solidFill>
                <a:latin typeface="+mn-lt"/>
              </a:rPr>
              <a:t>Augmentation du volume de fiches basculées sur le terrain bloqueurs au fil de la collecte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C2F5BC-794A-41FD-A431-F9C54E65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44616" y="1360164"/>
            <a:ext cx="4320480" cy="432048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6AC8A28-040E-4DD0-8BC9-A248EFF8F804}"/>
              </a:ext>
            </a:extLst>
          </p:cNvPr>
          <p:cNvSpPr/>
          <p:nvPr/>
        </p:nvSpPr>
        <p:spPr bwMode="auto">
          <a:xfrm>
            <a:off x="4355976" y="5895367"/>
            <a:ext cx="3996258" cy="753296"/>
          </a:xfrm>
          <a:prstGeom prst="roundRect">
            <a:avLst/>
          </a:prstGeom>
          <a:noFill/>
          <a:ln>
            <a:solidFill>
              <a:srgbClr val="36A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Clr>
                <a:srgbClr val="9D1560"/>
              </a:buClr>
              <a:buNone/>
            </a:pPr>
            <a:r>
              <a:rPr lang="fr-BE" sz="1200" i="1" dirty="0">
                <a:solidFill>
                  <a:schemeClr val="accent1"/>
                </a:solidFill>
                <a:latin typeface="Calibri (Corps)"/>
                <a:ea typeface="Times New Roman" panose="02020603050405020304" pitchFamily="18" charset="0"/>
                <a:cs typeface="Nimbus Roman No9 L"/>
              </a:rPr>
              <a:t>Analyse détaillée : </a:t>
            </a:r>
            <a:r>
              <a:rPr lang="fr-FR" sz="1200" i="1" dirty="0">
                <a:solidFill>
                  <a:schemeClr val="accent1"/>
                </a:solidFill>
                <a:latin typeface="Calibri (Corps)"/>
                <a:ea typeface="Times New Roman" panose="02020603050405020304" pitchFamily="18" charset="0"/>
                <a:cs typeface="Nimbus Roman No9 L"/>
              </a:rPr>
              <a:t>Géraldine Charrance, Paul Cochet, Enquêtes téléphoniques à </a:t>
            </a:r>
            <a:r>
              <a:rPr lang="fr-FR" sz="1200" i="1" dirty="0" err="1">
                <a:solidFill>
                  <a:schemeClr val="accent1"/>
                </a:solidFill>
                <a:latin typeface="Calibri (Corps)"/>
                <a:ea typeface="Times New Roman" panose="02020603050405020304" pitchFamily="18" charset="0"/>
                <a:cs typeface="Nimbus Roman No9 L"/>
              </a:rPr>
              <a:t>l’Ined</a:t>
            </a:r>
            <a:r>
              <a:rPr lang="fr-FR" sz="1200" i="1" dirty="0">
                <a:solidFill>
                  <a:schemeClr val="accent1"/>
                </a:solidFill>
                <a:latin typeface="Calibri (Corps)"/>
                <a:ea typeface="Times New Roman" panose="02020603050405020304" pitchFamily="18" charset="0"/>
                <a:cs typeface="Nimbus Roman No9 L"/>
              </a:rPr>
              <a:t>, NPV or not NPV ?, </a:t>
            </a:r>
            <a:r>
              <a:rPr lang="fr-FR" sz="1200" i="1" dirty="0">
                <a:solidFill>
                  <a:schemeClr val="accent1"/>
                </a:solidFill>
                <a:latin typeface="Calibri (Corps)"/>
              </a:rPr>
              <a:t>Colloque international francophone sur les sondages (novembre 2024)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F9FB4A-009D-4E73-A772-78E08E167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146" y="2828492"/>
            <a:ext cx="438950" cy="1320588"/>
          </a:xfrm>
          <a:prstGeom prst="rect">
            <a:avLst/>
          </a:prstGeom>
        </p:spPr>
      </p:pic>
      <p:sp>
        <p:nvSpPr>
          <p:cNvPr id="9" name="Titre 3">
            <a:extLst>
              <a:ext uri="{FF2B5EF4-FFF2-40B4-BE49-F238E27FC236}">
                <a16:creationId xmlns:a16="http://schemas.microsoft.com/office/drawing/2014/main" id="{7CCDA405-5B6F-4AD2-9DD9-D640CCEADF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7559675" cy="922337"/>
          </a:xfrm>
        </p:spPr>
        <p:txBody>
          <a:bodyPr/>
          <a:lstStyle/>
          <a:p>
            <a:pPr>
              <a:defRPr/>
            </a:pPr>
            <a:r>
              <a:rPr lang="fr-FR" sz="2800" b="1" dirty="0">
                <a:solidFill>
                  <a:srgbClr val="36A9E1"/>
                </a:solidFill>
                <a:cs typeface="Segoe UI"/>
              </a:rPr>
              <a:t>CATI : une participation plus faible que prévue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87696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auto">
          <a:xfrm>
            <a:off x="395537" y="274638"/>
            <a:ext cx="7632452" cy="922337"/>
          </a:xfrm>
        </p:spPr>
        <p:txBody>
          <a:bodyPr/>
          <a:lstStyle/>
          <a:p>
            <a:pPr>
              <a:defRPr/>
            </a:pPr>
            <a:r>
              <a:rPr lang="fr-FR" sz="2800" b="1" dirty="0">
                <a:solidFill>
                  <a:srgbClr val="36A9E1"/>
                </a:solidFill>
                <a:cs typeface="Segoe UI"/>
              </a:rPr>
              <a:t>CAWI : une participation plus élevée que prévue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820685A-0E78-4C87-A3AE-0FF5C49E2074}"/>
              </a:ext>
            </a:extLst>
          </p:cNvPr>
          <p:cNvGrpSpPr/>
          <p:nvPr/>
        </p:nvGrpSpPr>
        <p:grpSpPr>
          <a:xfrm>
            <a:off x="168144" y="2060848"/>
            <a:ext cx="8868352" cy="4724123"/>
            <a:chOff x="204768" y="1628800"/>
            <a:chExt cx="8477795" cy="4449085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A30EFF27-15E7-499B-9F8C-6B7D3C846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768" y="1628800"/>
              <a:ext cx="8477795" cy="4449085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15C5FE40-8F1C-4AC5-B7BD-0DA0F79C6421}"/>
                </a:ext>
              </a:extLst>
            </p:cNvPr>
            <p:cNvSpPr txBox="1"/>
            <p:nvPr/>
          </p:nvSpPr>
          <p:spPr>
            <a:xfrm>
              <a:off x="755576" y="4149080"/>
              <a:ext cx="1224136" cy="612934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1000" dirty="0">
                  <a:solidFill>
                    <a:schemeClr val="bg1"/>
                  </a:solidFill>
                </a:rPr>
                <a:t>Annonce</a:t>
              </a:r>
            </a:p>
            <a:p>
              <a:pPr marL="88900" indent="-88900">
                <a:buFontTx/>
                <a:buChar char="-"/>
              </a:pPr>
              <a:r>
                <a:rPr lang="fr-FR" sz="1000" b="0" dirty="0">
                  <a:solidFill>
                    <a:schemeClr val="bg1"/>
                  </a:solidFill>
                </a:rPr>
                <a:t>Courrier postal</a:t>
              </a:r>
            </a:p>
            <a:p>
              <a:pPr marL="88900" indent="-88900">
                <a:buFontTx/>
                <a:buChar char="-"/>
              </a:pPr>
              <a:r>
                <a:rPr lang="fr-FR" sz="1000" b="0" dirty="0">
                  <a:solidFill>
                    <a:schemeClr val="bg1"/>
                  </a:solidFill>
                </a:rPr>
                <a:t>Email si mail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A5057D9-0700-4554-A646-CA1EEC91EABF}"/>
                </a:ext>
              </a:extLst>
            </p:cNvPr>
            <p:cNvSpPr txBox="1"/>
            <p:nvPr/>
          </p:nvSpPr>
          <p:spPr bwMode="auto">
            <a:xfrm>
              <a:off x="2411760" y="3140968"/>
              <a:ext cx="1368152" cy="95345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1000" dirty="0">
                  <a:solidFill>
                    <a:schemeClr val="bg1"/>
                  </a:solidFill>
                </a:rPr>
                <a:t>Relance 1</a:t>
              </a:r>
            </a:p>
            <a:p>
              <a:pPr marL="88900" indent="-88900">
                <a:buFontTx/>
                <a:buChar char="-"/>
              </a:pPr>
              <a:r>
                <a:rPr lang="fr-FR" sz="1000" b="0" dirty="0">
                  <a:solidFill>
                    <a:schemeClr val="bg1"/>
                  </a:solidFill>
                </a:rPr>
                <a:t>Email si mail</a:t>
              </a:r>
            </a:p>
            <a:p>
              <a:pPr marL="88900" indent="-88900">
                <a:buFontTx/>
                <a:buChar char="-"/>
              </a:pPr>
              <a:r>
                <a:rPr lang="fr-FR" sz="1000" b="0" dirty="0">
                  <a:solidFill>
                    <a:schemeClr val="bg1"/>
                  </a:solidFill>
                </a:rPr>
                <a:t>Courrier postal si pas de mail</a:t>
              </a:r>
            </a:p>
            <a:p>
              <a:pPr marL="88900" indent="-88900">
                <a:buFontTx/>
                <a:buChar char="-"/>
              </a:pPr>
              <a:r>
                <a:rPr lang="fr-FR" sz="1000" b="0" dirty="0">
                  <a:solidFill>
                    <a:schemeClr val="bg1"/>
                  </a:solidFill>
                </a:rPr>
                <a:t>SMS pas de mail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981A29D-61C9-4A2F-9B9F-E004DFF817C2}"/>
                </a:ext>
              </a:extLst>
            </p:cNvPr>
            <p:cNvSpPr txBox="1"/>
            <p:nvPr/>
          </p:nvSpPr>
          <p:spPr bwMode="auto">
            <a:xfrm>
              <a:off x="4103948" y="2401076"/>
              <a:ext cx="1368152" cy="78319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1000" dirty="0">
                  <a:solidFill>
                    <a:schemeClr val="bg1"/>
                  </a:solidFill>
                </a:rPr>
                <a:t>Relance 2</a:t>
              </a:r>
            </a:p>
            <a:p>
              <a:pPr marL="88900" indent="-88900">
                <a:buFontTx/>
                <a:buChar char="-"/>
              </a:pPr>
              <a:r>
                <a:rPr lang="fr-FR" sz="1000" b="0" dirty="0">
                  <a:solidFill>
                    <a:schemeClr val="bg1"/>
                  </a:solidFill>
                </a:rPr>
                <a:t>Courrier postal</a:t>
              </a:r>
            </a:p>
            <a:p>
              <a:pPr marL="88900" indent="-88900">
                <a:buFontTx/>
                <a:buChar char="-"/>
              </a:pPr>
              <a:r>
                <a:rPr lang="fr-FR" sz="1000" b="0" dirty="0">
                  <a:solidFill>
                    <a:schemeClr val="bg1"/>
                  </a:solidFill>
                </a:rPr>
                <a:t>Email si mail</a:t>
              </a:r>
            </a:p>
            <a:p>
              <a:pPr marL="88900" indent="-88900">
                <a:buFontTx/>
                <a:buChar char="-"/>
              </a:pPr>
              <a:r>
                <a:rPr lang="fr-FR" sz="1000" b="0" dirty="0">
                  <a:solidFill>
                    <a:schemeClr val="bg1"/>
                  </a:solidFill>
                </a:rPr>
                <a:t>SMS si pas de mail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3A21C90-F4AC-41BD-932F-A8FA26AB8354}"/>
                </a:ext>
              </a:extLst>
            </p:cNvPr>
            <p:cNvSpPr txBox="1"/>
            <p:nvPr/>
          </p:nvSpPr>
          <p:spPr bwMode="auto">
            <a:xfrm>
              <a:off x="5796136" y="3429000"/>
              <a:ext cx="1368152" cy="95345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1000" dirty="0">
                  <a:solidFill>
                    <a:schemeClr val="bg1"/>
                  </a:solidFill>
                </a:rPr>
                <a:t>Relance 1</a:t>
              </a:r>
            </a:p>
            <a:p>
              <a:pPr marL="88900" indent="-88900">
                <a:buFontTx/>
                <a:buChar char="-"/>
              </a:pPr>
              <a:r>
                <a:rPr lang="fr-FR" sz="1000" b="0" dirty="0">
                  <a:solidFill>
                    <a:schemeClr val="bg1"/>
                  </a:solidFill>
                </a:rPr>
                <a:t>Email si mail</a:t>
              </a:r>
            </a:p>
            <a:p>
              <a:pPr marL="88900" indent="-88900">
                <a:buFontTx/>
                <a:buChar char="-"/>
              </a:pPr>
              <a:r>
                <a:rPr lang="fr-FR" sz="1000" b="0" dirty="0">
                  <a:solidFill>
                    <a:schemeClr val="bg1"/>
                  </a:solidFill>
                </a:rPr>
                <a:t>Courrier postal si pas de mail</a:t>
              </a:r>
            </a:p>
            <a:p>
              <a:pPr marL="88900" indent="-88900">
                <a:buFontTx/>
                <a:buChar char="-"/>
              </a:pPr>
              <a:r>
                <a:rPr lang="fr-FR" sz="1000" b="0" dirty="0">
                  <a:solidFill>
                    <a:schemeClr val="bg1"/>
                  </a:solidFill>
                </a:rPr>
                <a:t>SMS si pas de mail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F377D70-48C8-4443-9A51-C0675A533F67}"/>
                </a:ext>
              </a:extLst>
            </p:cNvPr>
            <p:cNvSpPr txBox="1"/>
            <p:nvPr/>
          </p:nvSpPr>
          <p:spPr bwMode="auto">
            <a:xfrm>
              <a:off x="7343912" y="3021626"/>
              <a:ext cx="1044512" cy="1113889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1000" dirty="0">
                  <a:solidFill>
                    <a:schemeClr val="bg1"/>
                  </a:solidFill>
                </a:rPr>
                <a:t>Relance 4</a:t>
              </a:r>
            </a:p>
            <a:p>
              <a:pPr marL="88900" indent="-88900">
                <a:buFontTx/>
                <a:buChar char="-"/>
              </a:pPr>
              <a:r>
                <a:rPr lang="fr-FR" sz="1000" b="0" dirty="0">
                  <a:solidFill>
                    <a:schemeClr val="bg1"/>
                  </a:solidFill>
                </a:rPr>
                <a:t>Courrier postal</a:t>
              </a:r>
            </a:p>
            <a:p>
              <a:pPr marL="88900" indent="-88900">
                <a:buFontTx/>
                <a:buChar char="-"/>
              </a:pPr>
              <a:r>
                <a:rPr lang="fr-FR" sz="1000" b="0" dirty="0">
                  <a:solidFill>
                    <a:schemeClr val="bg1"/>
                  </a:solidFill>
                </a:rPr>
                <a:t>Email si mail</a:t>
              </a:r>
            </a:p>
            <a:p>
              <a:pPr marL="88900" indent="-88900">
                <a:buFontTx/>
                <a:buChar char="-"/>
              </a:pPr>
              <a:r>
                <a:rPr lang="fr-FR" sz="1000" b="0" dirty="0">
                  <a:solidFill>
                    <a:schemeClr val="bg1"/>
                  </a:solidFill>
                </a:rPr>
                <a:t>SMS si pas de mail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0D5ADFCE-ABC8-421C-B5E4-49FA4A74BEA5}"/>
              </a:ext>
            </a:extLst>
          </p:cNvPr>
          <p:cNvSpPr txBox="1"/>
          <p:nvPr/>
        </p:nvSpPr>
        <p:spPr>
          <a:xfrm>
            <a:off x="468312" y="1311443"/>
            <a:ext cx="82610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2" indent="-342900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</a:rPr>
              <a:t>Échantillon méthodologique : 14 400 questionnaires collectés soit 2,9 fois plus qu’attendu</a:t>
            </a:r>
          </a:p>
        </p:txBody>
      </p:sp>
    </p:spTree>
    <p:extLst>
      <p:ext uri="{BB962C8B-B14F-4D97-AF65-F5344CB8AC3E}">
        <p14:creationId xmlns:p14="http://schemas.microsoft.com/office/powerpoint/2010/main" val="3518285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83D057-C27F-4B44-BE6B-3AD793315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1" y="2009190"/>
            <a:ext cx="9017233" cy="473217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A5057D9-0700-4554-A646-CA1EEC91EABF}"/>
              </a:ext>
            </a:extLst>
          </p:cNvPr>
          <p:cNvSpPr txBox="1"/>
          <p:nvPr/>
        </p:nvSpPr>
        <p:spPr bwMode="auto">
          <a:xfrm>
            <a:off x="1107500" y="3976499"/>
            <a:ext cx="1800200" cy="78319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Annonce bascule</a:t>
            </a:r>
          </a:p>
          <a:p>
            <a:pPr marL="88900" indent="-88900">
              <a:buFontTx/>
              <a:buChar char="-"/>
            </a:pPr>
            <a:r>
              <a:rPr lang="fr-FR" sz="1000" b="0" dirty="0">
                <a:solidFill>
                  <a:schemeClr val="bg1"/>
                </a:solidFill>
              </a:rPr>
              <a:t>Courrier postal </a:t>
            </a:r>
          </a:p>
          <a:p>
            <a:pPr marL="88900" indent="-88900">
              <a:buFontTx/>
              <a:buChar char="-"/>
            </a:pPr>
            <a:r>
              <a:rPr lang="fr-FR" sz="1000" b="0" dirty="0">
                <a:solidFill>
                  <a:schemeClr val="bg1"/>
                </a:solidFill>
              </a:rPr>
              <a:t>Email si mail</a:t>
            </a:r>
          </a:p>
          <a:p>
            <a:pPr marL="88900" indent="-88900">
              <a:buFontTx/>
              <a:buChar char="-"/>
            </a:pPr>
            <a:r>
              <a:rPr lang="fr-FR" sz="1000" b="0" dirty="0">
                <a:solidFill>
                  <a:schemeClr val="bg1"/>
                </a:solidFill>
              </a:rPr>
              <a:t>SMS si pas de mail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981A29D-61C9-4A2F-9B9F-E004DFF817C2}"/>
              </a:ext>
            </a:extLst>
          </p:cNvPr>
          <p:cNvSpPr txBox="1"/>
          <p:nvPr/>
        </p:nvSpPr>
        <p:spPr bwMode="auto">
          <a:xfrm>
            <a:off x="3578700" y="3114436"/>
            <a:ext cx="1512168" cy="61293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Relance 1</a:t>
            </a:r>
          </a:p>
          <a:p>
            <a:pPr marL="88900" indent="-88900">
              <a:buFontTx/>
              <a:buChar char="-"/>
            </a:pPr>
            <a:r>
              <a:rPr lang="fr-FR" sz="1000" b="0" dirty="0">
                <a:solidFill>
                  <a:schemeClr val="bg1"/>
                </a:solidFill>
              </a:rPr>
              <a:t>Email si mail</a:t>
            </a:r>
          </a:p>
          <a:p>
            <a:pPr marL="88900" indent="-88900">
              <a:buFontTx/>
              <a:buChar char="-"/>
            </a:pPr>
            <a:r>
              <a:rPr lang="fr-FR" sz="1000" b="0" dirty="0">
                <a:solidFill>
                  <a:schemeClr val="bg1"/>
                </a:solidFill>
              </a:rPr>
              <a:t>Sinon courrier postal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3A21C90-F4AC-41BD-932F-A8FA26AB8354}"/>
              </a:ext>
            </a:extLst>
          </p:cNvPr>
          <p:cNvSpPr txBox="1"/>
          <p:nvPr/>
        </p:nvSpPr>
        <p:spPr bwMode="auto">
          <a:xfrm>
            <a:off x="5724128" y="3627932"/>
            <a:ext cx="1368152" cy="78319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Relance 2</a:t>
            </a:r>
          </a:p>
          <a:p>
            <a:pPr marL="88900" indent="-88900">
              <a:buFontTx/>
              <a:buChar char="-"/>
            </a:pPr>
            <a:r>
              <a:rPr lang="fr-FR" sz="1000" b="0" dirty="0">
                <a:solidFill>
                  <a:schemeClr val="bg1"/>
                </a:solidFill>
              </a:rPr>
              <a:t>Courrier postal </a:t>
            </a:r>
          </a:p>
          <a:p>
            <a:pPr marL="88900" indent="-88900">
              <a:buFontTx/>
              <a:buChar char="-"/>
            </a:pPr>
            <a:r>
              <a:rPr lang="fr-FR" sz="1000" b="0" dirty="0">
                <a:solidFill>
                  <a:schemeClr val="bg1"/>
                </a:solidFill>
              </a:rPr>
              <a:t>Email si mail</a:t>
            </a:r>
          </a:p>
          <a:p>
            <a:pPr marL="88900" indent="-88900">
              <a:buFontTx/>
              <a:buChar char="-"/>
            </a:pPr>
            <a:r>
              <a:rPr lang="fr-FR" sz="1000" b="0" dirty="0">
                <a:solidFill>
                  <a:schemeClr val="bg1"/>
                </a:solidFill>
              </a:rPr>
              <a:t>SMS si pas de mail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D5ADFCE-ABC8-421C-B5E4-49FA4A74BEA5}"/>
              </a:ext>
            </a:extLst>
          </p:cNvPr>
          <p:cNvSpPr txBox="1"/>
          <p:nvPr/>
        </p:nvSpPr>
        <p:spPr>
          <a:xfrm>
            <a:off x="468312" y="1311443"/>
            <a:ext cx="82610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2" indent="-342900"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dirty="0">
                <a:solidFill>
                  <a:srgbClr val="37424A"/>
                </a:solidFill>
                <a:latin typeface="Calibri"/>
                <a:cs typeface="Arial"/>
              </a:rPr>
              <a:t>Échantillon multimode – bascule CAWI : 12 800 questionnaires collectés soit 2,6 fois plus qu’attendu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8275E42-6553-44CD-BDC9-2EE2994E1356}"/>
              </a:ext>
            </a:extLst>
          </p:cNvPr>
          <p:cNvSpPr txBox="1"/>
          <p:nvPr/>
        </p:nvSpPr>
        <p:spPr bwMode="auto">
          <a:xfrm>
            <a:off x="7361163" y="2893099"/>
            <a:ext cx="1368152" cy="44267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Réponses au-delà de la deadline</a:t>
            </a:r>
            <a:endParaRPr lang="fr-FR" sz="1000" b="0" dirty="0">
              <a:solidFill>
                <a:schemeClr val="bg1"/>
              </a:solidFill>
            </a:endParaRPr>
          </a:p>
        </p:txBody>
      </p:sp>
      <p:sp>
        <p:nvSpPr>
          <p:cNvPr id="12" name="Titre 3">
            <a:extLst>
              <a:ext uri="{FF2B5EF4-FFF2-40B4-BE49-F238E27FC236}">
                <a16:creationId xmlns:a16="http://schemas.microsoft.com/office/drawing/2014/main" id="{FFF93BA1-FBAC-423A-A967-26B54314D2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5537" y="274638"/>
            <a:ext cx="7632452" cy="922337"/>
          </a:xfrm>
        </p:spPr>
        <p:txBody>
          <a:bodyPr/>
          <a:lstStyle/>
          <a:p>
            <a:pPr>
              <a:defRPr/>
            </a:pPr>
            <a:r>
              <a:rPr lang="fr-FR" sz="2800" b="1" dirty="0">
                <a:solidFill>
                  <a:srgbClr val="36A9E1"/>
                </a:solidFill>
                <a:cs typeface="Segoe UI"/>
              </a:rPr>
              <a:t>CAWI : une participation plus élevée que prévue</a:t>
            </a:r>
          </a:p>
        </p:txBody>
      </p:sp>
    </p:spTree>
    <p:extLst>
      <p:ext uri="{BB962C8B-B14F-4D97-AF65-F5344CB8AC3E}">
        <p14:creationId xmlns:p14="http://schemas.microsoft.com/office/powerpoint/2010/main" val="110688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>
                <a:cs typeface="Segoe UI"/>
              </a:rPr>
              <a:t>Bilan des collectes de trois enquêtes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 bwMode="auto">
          <a:xfrm>
            <a:off x="467544" y="3212976"/>
            <a:ext cx="8208912" cy="288032"/>
          </a:xfrm>
        </p:spPr>
        <p:txBody>
          <a:bodyPr/>
          <a:lstStyle/>
          <a:p>
            <a:pPr>
              <a:defRPr/>
            </a:pPr>
            <a:r>
              <a:rPr lang="fr-FR" sz="2200" b="1" dirty="0"/>
              <a:t>Familles et Employeurs, </a:t>
            </a:r>
            <a:r>
              <a:rPr lang="fr-FR" sz="2200" dirty="0"/>
              <a:t>Amandine Stephan, Roméo Fontaine</a:t>
            </a:r>
          </a:p>
        </p:txBody>
      </p:sp>
    </p:spTree>
    <p:extLst>
      <p:ext uri="{BB962C8B-B14F-4D97-AF65-F5344CB8AC3E}">
        <p14:creationId xmlns:p14="http://schemas.microsoft.com/office/powerpoint/2010/main" val="2167723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467544" y="2852936"/>
            <a:ext cx="8208912" cy="432048"/>
          </a:xfrm>
        </p:spPr>
        <p:txBody>
          <a:bodyPr/>
          <a:lstStyle/>
          <a:p>
            <a:pPr>
              <a:defRPr/>
            </a:pPr>
            <a:r>
              <a:rPr lang="fr-FR" dirty="0">
                <a:cs typeface="Segoe UI"/>
              </a:rPr>
              <a:t>3. Premiers résultats de la collecte du volet </a:t>
            </a:r>
            <a:r>
              <a:rPr lang="fr-FR" i="1" dirty="0">
                <a:cs typeface="Segoe UI"/>
              </a:rPr>
              <a:t>Individus</a:t>
            </a:r>
            <a:endParaRPr lang="fr-FR" i="1" dirty="0"/>
          </a:p>
        </p:txBody>
      </p:sp>
      <p:sp>
        <p:nvSpPr>
          <p:cNvPr id="6" name="Titre 3"/>
          <p:cNvSpPr txBox="1">
            <a:spLocks/>
          </p:cNvSpPr>
          <p:nvPr/>
        </p:nvSpPr>
        <p:spPr bwMode="auto">
          <a:xfrm>
            <a:off x="468313" y="274638"/>
            <a:ext cx="7559675" cy="9223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36A9E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fr-FR" sz="3600" dirty="0">
                <a:cs typeface="Segoe UI"/>
              </a:rPr>
              <a:t>Familles et Employeurs - </a:t>
            </a:r>
            <a:r>
              <a:rPr lang="fr-FR" sz="3600" dirty="0" err="1">
                <a:cs typeface="Segoe UI"/>
              </a:rPr>
              <a:t>FamEmp</a:t>
            </a:r>
            <a:endParaRPr lang="fr-FR" sz="3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971" y="4149080"/>
            <a:ext cx="1626757" cy="172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5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468312" y="1176502"/>
            <a:ext cx="8388163" cy="395012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1700" dirty="0"/>
              <a:t>Echantillon initial (mis en collecte) : 96 600 individus</a:t>
            </a:r>
          </a:p>
          <a:p>
            <a:pPr marL="760413" lvl="2" indent="-360363">
              <a:buFont typeface="Courier New" panose="02070309020205020404" pitchFamily="49" charset="0"/>
              <a:buChar char="o"/>
              <a:defRPr/>
            </a:pPr>
            <a:r>
              <a:rPr lang="fr-FR" sz="1700" dirty="0"/>
              <a:t>Multimode : 63 600</a:t>
            </a:r>
          </a:p>
          <a:p>
            <a:pPr marL="760413" lvl="2" indent="-360363">
              <a:buFont typeface="Courier New" panose="02070309020205020404" pitchFamily="49" charset="0"/>
              <a:buChar char="o"/>
              <a:defRPr/>
            </a:pPr>
            <a:r>
              <a:rPr lang="fr-FR" sz="1700" dirty="0"/>
              <a:t>Méthodo : 33 000</a:t>
            </a:r>
          </a:p>
          <a:p>
            <a:pPr marL="760413" lvl="2" indent="-360363">
              <a:buFont typeface="Courier New" panose="02070309020205020404" pitchFamily="49" charset="0"/>
              <a:buChar char="o"/>
              <a:defRPr/>
            </a:pPr>
            <a:endParaRPr lang="fr-FR" sz="1700" dirty="0"/>
          </a:p>
          <a:p>
            <a:pPr marL="0" lvl="1" indent="0">
              <a:buNone/>
              <a:defRPr/>
            </a:pPr>
            <a:r>
              <a:rPr lang="fr-FR" sz="1700" b="0" dirty="0"/>
              <a:t>Allocation par niveau de vie visant à surreprésenter :</a:t>
            </a:r>
          </a:p>
          <a:p>
            <a:pPr marL="742950" lvl="2" indent="-342900">
              <a:buFont typeface="Courier New" panose="02070309020205020404" pitchFamily="49" charset="0"/>
              <a:buChar char="o"/>
              <a:defRPr/>
            </a:pPr>
            <a:r>
              <a:rPr lang="fr-FR" sz="1700" b="0" dirty="0"/>
              <a:t>les individus appartenant aux déciles extrêmes de niveau de vie </a:t>
            </a:r>
          </a:p>
          <a:p>
            <a:pPr marL="742950" lvl="2" indent="-342900">
              <a:buFont typeface="Courier New" panose="02070309020205020404" pitchFamily="49" charset="0"/>
              <a:buChar char="o"/>
              <a:defRPr/>
            </a:pPr>
            <a:r>
              <a:rPr lang="fr-FR" sz="1700" b="0" dirty="0"/>
              <a:t>les ménages allocataires de l’AEEH</a:t>
            </a:r>
          </a:p>
          <a:p>
            <a:pPr marL="760413" lvl="2" indent="-360363">
              <a:buFont typeface="Courier New" panose="02070309020205020404" pitchFamily="49" charset="0"/>
              <a:buChar char="o"/>
              <a:defRPr/>
            </a:pPr>
            <a:endParaRPr lang="fr-FR" sz="1700" dirty="0"/>
          </a:p>
          <a:p>
            <a:pPr marL="360363" lvl="1" indent="-360363">
              <a:buFont typeface="Arial" panose="020B0604020202020204" pitchFamily="34" charset="0"/>
              <a:buChar char="•"/>
              <a:defRPr/>
            </a:pPr>
            <a:endParaRPr lang="fr-FR" sz="17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36A9E1"/>
                </a:solidFill>
                <a:cs typeface="Segoe UI"/>
              </a:rPr>
              <a:t>Familles et Employeurs - FamEmp</a:t>
            </a:r>
            <a:endParaRPr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0068C1B-10B7-4018-8573-D40BFE75A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068959"/>
            <a:ext cx="7688940" cy="37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80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105415" y="1196449"/>
            <a:ext cx="7683139" cy="4525963"/>
          </a:xfrm>
        </p:spPr>
        <p:txBody>
          <a:bodyPr/>
          <a:lstStyle/>
          <a:p>
            <a:pPr>
              <a:defRPr/>
            </a:pPr>
            <a:r>
              <a:rPr lang="fr-FR" sz="1600" b="1" dirty="0"/>
              <a:t>Taux de réponse : 42,7 %</a:t>
            </a:r>
          </a:p>
          <a:p>
            <a:pPr marL="760413" lvl="2" indent="-360363">
              <a:buFont typeface="Courier New" panose="02070309020205020404" pitchFamily="49" charset="0"/>
              <a:buChar char="o"/>
              <a:defRPr/>
            </a:pPr>
            <a:r>
              <a:rPr lang="fr-FR" sz="1600" dirty="0"/>
              <a:t>Multimode : 42,5 %</a:t>
            </a:r>
          </a:p>
          <a:p>
            <a:pPr marL="760413" lvl="2" indent="-360363">
              <a:buFont typeface="Courier New" panose="02070309020205020404" pitchFamily="49" charset="0"/>
              <a:buChar char="o"/>
              <a:defRPr/>
            </a:pPr>
            <a:r>
              <a:rPr lang="fr-FR" sz="1600" dirty="0"/>
              <a:t>Méthodo : 43,0 % </a:t>
            </a:r>
          </a:p>
          <a:p>
            <a:pPr marL="760413" lvl="2" indent="-360363">
              <a:buFont typeface="Courier New" panose="02070309020205020404" pitchFamily="49" charset="0"/>
              <a:buChar char="o"/>
              <a:defRPr/>
            </a:pPr>
            <a:endParaRPr lang="fr-BE" sz="500" dirty="0">
              <a:solidFill>
                <a:srgbClr val="3A3A3A"/>
              </a:solidFill>
            </a:endParaRPr>
          </a:p>
          <a:p>
            <a:pPr marL="360363" lvl="1" indent="-360363">
              <a:buFont typeface="Arial" panose="020B0604020202020204" pitchFamily="34" charset="0"/>
              <a:buChar char="•"/>
              <a:defRPr/>
            </a:pPr>
            <a:r>
              <a:rPr lang="fr-BE" sz="1600" dirty="0">
                <a:solidFill>
                  <a:srgbClr val="3A3A3A"/>
                </a:solidFill>
                <a:ea typeface="Times New Roman" panose="02020603050405020304" pitchFamily="18" charset="0"/>
                <a:cs typeface="Nimbus Roman No9 L"/>
              </a:rPr>
              <a:t>Sur les deux protocoles : </a:t>
            </a:r>
          </a:p>
          <a:p>
            <a:pPr marL="760413" lvl="2" indent="-360363">
              <a:buFont typeface="Courier New" panose="02070309020205020404" pitchFamily="49" charset="0"/>
              <a:buChar char="o"/>
              <a:defRPr/>
            </a:pPr>
            <a:r>
              <a:rPr lang="fr-BE" sz="1600" dirty="0">
                <a:solidFill>
                  <a:srgbClr val="3A3A3A"/>
                </a:solidFill>
                <a:ea typeface="Times New Roman" panose="02020603050405020304" pitchFamily="18" charset="0"/>
                <a:cs typeface="Nimbus Roman No9 L"/>
              </a:rPr>
              <a:t>Les femmes répondent plus  que les hommes</a:t>
            </a:r>
          </a:p>
          <a:p>
            <a:pPr marL="760413" lvl="2" indent="-360363">
              <a:buFont typeface="Courier New" panose="02070309020205020404" pitchFamily="49" charset="0"/>
              <a:buChar char="o"/>
              <a:defRPr/>
            </a:pPr>
            <a:r>
              <a:rPr lang="fr-BE" sz="1600" dirty="0">
                <a:solidFill>
                  <a:srgbClr val="3A3A3A"/>
                </a:solidFill>
                <a:ea typeface="Times New Roman" panose="02020603050405020304" pitchFamily="18" charset="0"/>
                <a:cs typeface="Nimbus Roman No9 L"/>
              </a:rPr>
              <a:t>La participation augmente jusqu’à 40-49 ans puis diminue ensuite</a:t>
            </a:r>
          </a:p>
          <a:p>
            <a:pPr marL="760413" lvl="2" indent="-360363">
              <a:buFont typeface="Courier New" panose="02070309020205020404" pitchFamily="49" charset="0"/>
              <a:buChar char="o"/>
              <a:defRPr/>
            </a:pPr>
            <a:r>
              <a:rPr lang="fr-BE" sz="1600" dirty="0">
                <a:solidFill>
                  <a:srgbClr val="3A3A3A"/>
                </a:solidFill>
                <a:ea typeface="Times New Roman" panose="02020603050405020304" pitchFamily="18" charset="0"/>
                <a:cs typeface="Nimbus Roman No9 L"/>
              </a:rPr>
              <a:t>La participation augmente avec le niveau de vie 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36A9E1"/>
                </a:solidFill>
                <a:cs typeface="Segoe UI"/>
              </a:rPr>
              <a:t>Familles et Employeurs - FamEmp</a:t>
            </a:r>
            <a:endParaRPr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88D6F76-2CD1-44AB-B623-EC020E174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283757"/>
            <a:ext cx="7683139" cy="357424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AB13D9D-14BB-4A70-AC9B-9546C102CA1A}"/>
              </a:ext>
            </a:extLst>
          </p:cNvPr>
          <p:cNvSpPr txBox="1"/>
          <p:nvPr/>
        </p:nvSpPr>
        <p:spPr>
          <a:xfrm>
            <a:off x="7332829" y="966613"/>
            <a:ext cx="2283780" cy="515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rgbClr val="9D1560"/>
              </a:buClr>
            </a:pPr>
            <a:endParaRPr lang="fr-BE" sz="1200" dirty="0">
              <a:solidFill>
                <a:srgbClr val="3A3A3A"/>
              </a:solidFill>
              <a:ea typeface="Times New Roman" panose="02020603050405020304" pitchFamily="18" charset="0"/>
              <a:cs typeface="Nimbus Roman No9 L"/>
            </a:endParaRPr>
          </a:p>
          <a:p>
            <a:pPr algn="just">
              <a:lnSpc>
                <a:spcPct val="120000"/>
              </a:lnSpc>
              <a:buClr>
                <a:srgbClr val="9D1560"/>
              </a:buClr>
            </a:pPr>
            <a:endParaRPr lang="fr-BE" sz="1200" dirty="0">
              <a:solidFill>
                <a:srgbClr val="3A3A3A"/>
              </a:solidFill>
              <a:ea typeface="Times New Roman" panose="02020603050405020304" pitchFamily="18" charset="0"/>
              <a:cs typeface="Nimbus Roman No9 L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94F5A4E-19C4-43D0-A8EB-47035CC03D4F}"/>
              </a:ext>
            </a:extLst>
          </p:cNvPr>
          <p:cNvSpPr/>
          <p:nvPr/>
        </p:nvSpPr>
        <p:spPr>
          <a:xfrm>
            <a:off x="6300192" y="1268760"/>
            <a:ext cx="2738393" cy="1368152"/>
          </a:xfrm>
          <a:prstGeom prst="roundRect">
            <a:avLst/>
          </a:prstGeom>
          <a:noFill/>
          <a:ln>
            <a:solidFill>
              <a:srgbClr val="36A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20000"/>
              </a:lnSpc>
              <a:buClr>
                <a:srgbClr val="9D1560"/>
              </a:buClr>
              <a:buNone/>
            </a:pPr>
            <a:r>
              <a:rPr lang="fr-BE" sz="1200" i="1" dirty="0">
                <a:solidFill>
                  <a:schemeClr val="tx1"/>
                </a:solidFill>
                <a:latin typeface="Calibri (Corps)"/>
                <a:ea typeface="Times New Roman" panose="02020603050405020304" pitchFamily="18" charset="0"/>
                <a:cs typeface="Nimbus Roman No9 L"/>
              </a:rPr>
              <a:t>Analyse détaillée : </a:t>
            </a:r>
            <a:r>
              <a:rPr lang="fr-FR" sz="1200" i="1" dirty="0">
                <a:solidFill>
                  <a:schemeClr val="tx1"/>
                </a:solidFill>
                <a:latin typeface="Calibri (Corps)"/>
                <a:ea typeface="Times New Roman" panose="02020603050405020304" pitchFamily="18" charset="0"/>
                <a:cs typeface="Nimbus Roman No9 L"/>
              </a:rPr>
              <a:t>G. Charrance, A. Stephan</a:t>
            </a:r>
            <a:r>
              <a:rPr lang="fr-FR" sz="1200" i="1" baseline="30000" dirty="0">
                <a:solidFill>
                  <a:schemeClr val="tx1"/>
                </a:solidFill>
                <a:latin typeface="Calibri (Corps)"/>
                <a:ea typeface="Times New Roman" panose="02020603050405020304" pitchFamily="18" charset="0"/>
                <a:cs typeface="Nimbus Roman No9 L"/>
              </a:rPr>
              <a:t> </a:t>
            </a:r>
            <a:r>
              <a:rPr lang="fr-FR" sz="1200" i="1" dirty="0">
                <a:solidFill>
                  <a:schemeClr val="tx1"/>
                </a:solidFill>
                <a:latin typeface="Calibri (Corps)"/>
                <a:ea typeface="Times New Roman" panose="02020603050405020304" pitchFamily="18" charset="0"/>
                <a:cs typeface="Nimbus Roman No9 L"/>
              </a:rPr>
              <a:t>et T. </a:t>
            </a:r>
            <a:r>
              <a:rPr lang="fr-FR" sz="1200" i="1" dirty="0" err="1">
                <a:solidFill>
                  <a:schemeClr val="tx1"/>
                </a:solidFill>
                <a:latin typeface="Calibri (Corps)"/>
                <a:ea typeface="Times New Roman" panose="02020603050405020304" pitchFamily="18" charset="0"/>
                <a:cs typeface="Nimbus Roman No9 L"/>
              </a:rPr>
              <a:t>Merly</a:t>
            </a:r>
            <a:r>
              <a:rPr lang="fr-FR" sz="1200" i="1" dirty="0">
                <a:solidFill>
                  <a:schemeClr val="tx1"/>
                </a:solidFill>
                <a:latin typeface="Calibri (Corps)"/>
                <a:ea typeface="Times New Roman" panose="02020603050405020304" pitchFamily="18" charset="0"/>
                <a:cs typeface="Nimbus Roman No9 L"/>
              </a:rPr>
              <a:t>-Alpa, </a:t>
            </a:r>
            <a:r>
              <a:rPr lang="fr-FR" sz="1200" i="1" dirty="0">
                <a:solidFill>
                  <a:schemeClr val="tx1"/>
                </a:solidFill>
                <a:latin typeface="Calibri (Corps)"/>
              </a:rPr>
              <a:t>Colloque international francophone sur les sondages (novembre 2024) </a:t>
            </a:r>
          </a:p>
        </p:txBody>
      </p:sp>
    </p:spTree>
    <p:extLst>
      <p:ext uri="{BB962C8B-B14F-4D97-AF65-F5344CB8AC3E}">
        <p14:creationId xmlns:p14="http://schemas.microsoft.com/office/powerpoint/2010/main" val="1838357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340286" y="1215957"/>
            <a:ext cx="8624202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1600" dirty="0"/>
              <a:t>42 700 questionnaires collectés et </a:t>
            </a:r>
            <a:r>
              <a:rPr lang="fr-FR" sz="1600" b="1" dirty="0"/>
              <a:t>41 200 questionnaires validés (exclusion des questionnaires ayant 70% ou plus de NR partielles)</a:t>
            </a:r>
          </a:p>
          <a:p>
            <a:pPr marL="0" indent="0">
              <a:buNone/>
              <a:defRPr/>
            </a:pPr>
            <a:endParaRPr lang="fr-FR" sz="500" dirty="0"/>
          </a:p>
          <a:p>
            <a:pPr marL="360363" lvl="1" indent="-360363">
              <a:buFont typeface="Arial" panose="020B0604020202020204" pitchFamily="34" charset="0"/>
              <a:buChar char="•"/>
              <a:defRPr/>
            </a:pPr>
            <a:r>
              <a:rPr lang="fr-FR" sz="1600" dirty="0"/>
              <a:t>CATI : 14 800 (36 %)</a:t>
            </a:r>
          </a:p>
          <a:p>
            <a:pPr marL="360363" lvl="1" indent="-360363"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3A3A3A"/>
                </a:solidFill>
              </a:rPr>
              <a:t>CAWI : 26 400 (64 %)</a:t>
            </a:r>
          </a:p>
          <a:p>
            <a:pPr marL="760413" lvl="2" indent="-360363">
              <a:buFont typeface="Courier New" panose="02070309020205020404" pitchFamily="49" charset="0"/>
              <a:buChar char="o"/>
              <a:defRPr/>
            </a:pPr>
            <a:r>
              <a:rPr lang="fr-FR" sz="1600" dirty="0">
                <a:solidFill>
                  <a:srgbClr val="3A3A3A"/>
                </a:solidFill>
              </a:rPr>
              <a:t>12 200 CAWI </a:t>
            </a:r>
            <a:r>
              <a:rPr lang="fr-FR" sz="1600" dirty="0" err="1">
                <a:solidFill>
                  <a:srgbClr val="3A3A3A"/>
                </a:solidFill>
              </a:rPr>
              <a:t>éch</a:t>
            </a:r>
            <a:r>
              <a:rPr lang="fr-FR" sz="1600" dirty="0">
                <a:solidFill>
                  <a:srgbClr val="3A3A3A"/>
                </a:solidFill>
              </a:rPr>
              <a:t>. multimode</a:t>
            </a:r>
          </a:p>
          <a:p>
            <a:pPr marL="760413" lvl="2" indent="-360363">
              <a:buFont typeface="Courier New" panose="02070309020205020404" pitchFamily="49" charset="0"/>
              <a:buChar char="o"/>
              <a:defRPr/>
            </a:pPr>
            <a:r>
              <a:rPr lang="fr-BE" sz="1600" dirty="0">
                <a:solidFill>
                  <a:srgbClr val="3A3A3A"/>
                </a:solidFill>
              </a:rPr>
              <a:t>14 200 CAWI </a:t>
            </a:r>
            <a:r>
              <a:rPr lang="fr-BE" sz="1600" dirty="0" err="1">
                <a:solidFill>
                  <a:srgbClr val="3A3A3A"/>
                </a:solidFill>
              </a:rPr>
              <a:t>éch</a:t>
            </a:r>
            <a:r>
              <a:rPr lang="fr-BE" sz="1600" dirty="0">
                <a:solidFill>
                  <a:srgbClr val="3A3A3A"/>
                </a:solidFill>
              </a:rPr>
              <a:t>. méthodo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36A9E1"/>
                </a:solidFill>
                <a:cs typeface="Segoe UI"/>
              </a:rPr>
              <a:t>Familles et Employeurs - FamEmp</a:t>
            </a:r>
            <a:endParaRPr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0BD81FF-07E5-4D51-8550-E48FF06BD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55" y="2995225"/>
            <a:ext cx="8316416" cy="377916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049D246-EC58-42D3-90BF-D180FCF8146D}"/>
              </a:ext>
            </a:extLst>
          </p:cNvPr>
          <p:cNvSpPr txBox="1"/>
          <p:nvPr/>
        </p:nvSpPr>
        <p:spPr>
          <a:xfrm>
            <a:off x="3131840" y="2996952"/>
            <a:ext cx="5400600" cy="592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rgbClr val="9D1560"/>
              </a:buClr>
            </a:pPr>
            <a:r>
              <a:rPr lang="fr-BE" sz="1400" dirty="0">
                <a:solidFill>
                  <a:srgbClr val="3A3A3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→ </a:t>
            </a:r>
            <a:r>
              <a:rPr lang="fr-BE" sz="1400" dirty="0">
                <a:solidFill>
                  <a:srgbClr val="3A3A3A"/>
                </a:solidFill>
                <a:latin typeface="+mj-lt"/>
                <a:ea typeface="Times New Roman" panose="02020603050405020304" pitchFamily="18" charset="0"/>
                <a:cs typeface="Nimbus Roman No9 L"/>
                <a:sym typeface="Wingdings" panose="05000000000000000000" pitchFamily="2" charset="2"/>
              </a:rPr>
              <a:t>Forte surreprésentation des premiers déciles de niveau de vie</a:t>
            </a:r>
          </a:p>
          <a:p>
            <a:pPr algn="just">
              <a:lnSpc>
                <a:spcPct val="120000"/>
              </a:lnSpc>
              <a:buClr>
                <a:srgbClr val="9D1560"/>
              </a:buClr>
            </a:pPr>
            <a:r>
              <a:rPr lang="fr-BE" sz="1400" dirty="0">
                <a:solidFill>
                  <a:srgbClr val="3A3A3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→ </a:t>
            </a:r>
            <a:r>
              <a:rPr lang="fr-BE" sz="1400" dirty="0">
                <a:solidFill>
                  <a:srgbClr val="3A3A3A"/>
                </a:solidFill>
                <a:latin typeface="+mj-lt"/>
                <a:ea typeface="Times New Roman" panose="02020603050405020304" pitchFamily="18" charset="0"/>
                <a:cs typeface="Nimbus Roman No9 L"/>
                <a:sym typeface="Wingdings" panose="05000000000000000000" pitchFamily="2" charset="2"/>
              </a:rPr>
              <a:t>1 800 individus vivant dans un ménage allocataire de l’AEEH</a:t>
            </a:r>
            <a:endParaRPr lang="fr-BE" sz="1400" dirty="0">
              <a:solidFill>
                <a:srgbClr val="3A3A3A"/>
              </a:solidFill>
              <a:latin typeface="+mj-lt"/>
              <a:ea typeface="Times New Roman" panose="02020603050405020304" pitchFamily="18" charset="0"/>
              <a:cs typeface="Nimbus Roman No9 L"/>
            </a:endParaRPr>
          </a:p>
        </p:txBody>
      </p:sp>
    </p:spTree>
    <p:extLst>
      <p:ext uri="{BB962C8B-B14F-4D97-AF65-F5344CB8AC3E}">
        <p14:creationId xmlns:p14="http://schemas.microsoft.com/office/powerpoint/2010/main" val="2554719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467544" y="2852936"/>
            <a:ext cx="8208912" cy="432048"/>
          </a:xfrm>
        </p:spPr>
        <p:txBody>
          <a:bodyPr/>
          <a:lstStyle/>
          <a:p>
            <a:pPr>
              <a:defRPr/>
            </a:pPr>
            <a:r>
              <a:rPr lang="fr-FR" dirty="0">
                <a:cs typeface="Segoe UI"/>
              </a:rPr>
              <a:t>4. Et après ? </a:t>
            </a:r>
            <a:endParaRPr lang="fr-FR" i="1" dirty="0"/>
          </a:p>
        </p:txBody>
      </p:sp>
      <p:sp>
        <p:nvSpPr>
          <p:cNvPr id="6" name="Titre 3"/>
          <p:cNvSpPr txBox="1">
            <a:spLocks/>
          </p:cNvSpPr>
          <p:nvPr/>
        </p:nvSpPr>
        <p:spPr bwMode="auto">
          <a:xfrm>
            <a:off x="468313" y="274638"/>
            <a:ext cx="7559675" cy="9223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36A9E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fr-FR" sz="3600" dirty="0">
                <a:cs typeface="Segoe UI"/>
              </a:rPr>
              <a:t>Familles et Employeurs - </a:t>
            </a:r>
            <a:r>
              <a:rPr lang="fr-FR" sz="3600" dirty="0" err="1">
                <a:cs typeface="Segoe UI"/>
              </a:rPr>
              <a:t>FamEmp</a:t>
            </a:r>
            <a:endParaRPr lang="fr-FR" sz="3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971" y="4149080"/>
            <a:ext cx="1626757" cy="172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2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467544" y="1340768"/>
            <a:ext cx="8208912" cy="4741987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Vague 1 (2024)</a:t>
            </a:r>
          </a:p>
          <a:p>
            <a:pPr lvl="1">
              <a:defRPr/>
            </a:pPr>
            <a:r>
              <a:rPr lang="fr-FR" sz="2400" dirty="0"/>
              <a:t>Apurement (en cours), pondération </a:t>
            </a:r>
          </a:p>
          <a:p>
            <a:pPr lvl="1">
              <a:defRPr/>
            </a:pPr>
            <a:r>
              <a:rPr lang="fr-FR" sz="2400" dirty="0"/>
              <a:t>Constitution d’un groupe exploitation (fin 2024) puis première exploitation (2025)</a:t>
            </a:r>
          </a:p>
          <a:p>
            <a:pPr lvl="1">
              <a:defRPr/>
            </a:pPr>
            <a:r>
              <a:rPr lang="fr-FR" sz="2400" dirty="0"/>
              <a:t>Appariement (T4 2025)</a:t>
            </a:r>
          </a:p>
          <a:p>
            <a:pPr lvl="1">
              <a:defRPr/>
            </a:pPr>
            <a:r>
              <a:rPr lang="fr-FR" sz="2400" dirty="0"/>
              <a:t>Mise à disposition FPR-fichier individus (2026)</a:t>
            </a:r>
          </a:p>
          <a:p>
            <a:pPr lvl="1">
              <a:defRPr/>
            </a:pPr>
            <a:endParaRPr lang="fr-FR" sz="2400" dirty="0"/>
          </a:p>
          <a:p>
            <a:pPr lvl="1">
              <a:defRPr/>
            </a:pPr>
            <a:r>
              <a:rPr lang="fr-FR" sz="2400" dirty="0"/>
              <a:t>Volet employeurs : sur le terrain jusqu’à la fin de l’année</a:t>
            </a:r>
          </a:p>
          <a:p>
            <a:pPr>
              <a:defRPr/>
            </a:pPr>
            <a:endParaRPr lang="fr-FR" sz="2800" dirty="0"/>
          </a:p>
          <a:p>
            <a:pPr>
              <a:defRPr/>
            </a:pPr>
            <a:r>
              <a:rPr lang="fr-FR" sz="2800" dirty="0"/>
              <a:t>Vague 2 (2027)</a:t>
            </a:r>
          </a:p>
          <a:p>
            <a:pPr lvl="1">
              <a:defRPr/>
            </a:pPr>
            <a:r>
              <a:rPr lang="fr-FR" sz="2400" dirty="0"/>
              <a:t>Se prépare dès maintenant : questionnaire, protocole, suivi des répondants, calendrier, etc.</a:t>
            </a:r>
          </a:p>
          <a:p>
            <a:pPr lvl="1">
              <a:defRPr/>
            </a:pPr>
            <a:r>
              <a:rPr lang="fr-FR" sz="2400" dirty="0"/>
              <a:t>Rafraichissement 20 -22 ans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36A9E1"/>
                </a:solidFill>
                <a:cs typeface="Segoe UI"/>
              </a:rPr>
              <a:t>Familles et Employeurs - FamEmp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4966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>
                <a:cs typeface="Segoe UI"/>
              </a:rPr>
              <a:t>Bilan des collectes de trois enquêtes</a:t>
            </a:r>
            <a:endParaRPr lang="fr-FR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 b="1"/>
              <a:t>Pilote de l’enquête Familles</a:t>
            </a:r>
            <a:r>
              <a:rPr lang="fr-FR" sz="2400"/>
              <a:t>, </a:t>
            </a:r>
            <a:r>
              <a:rPr lang="fr-FR"/>
              <a:t>Chloé Tavan</a:t>
            </a:r>
            <a:endParaRPr lang="fr-FR"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>
                <a:cs typeface="Segoe UI"/>
              </a:rPr>
              <a:t>Bilan des collectes de trois enquêtes</a:t>
            </a:r>
            <a:endParaRPr lang="fr-FR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 b="1"/>
              <a:t>ERFI2</a:t>
            </a:r>
            <a:r>
              <a:rPr lang="fr-FR" sz="2400"/>
              <a:t>, </a:t>
            </a:r>
            <a:r>
              <a:rPr lang="sv-SE" sz="2400"/>
              <a:t>Efi Markou, Ruxandra Breda Popa, Milan Bouchet-Valat</a:t>
            </a:r>
            <a:endParaRPr lang="fr-FR" sz="2400"/>
          </a:p>
        </p:txBody>
      </p:sp>
      <p:sp>
        <p:nvSpPr>
          <p:cNvPr id="4" name="PlaceHolder 3"/>
          <p:cNvSpPr txBox="1"/>
          <p:nvPr/>
        </p:nvSpPr>
        <p:spPr bwMode="auto">
          <a:xfrm>
            <a:off x="467544" y="3645024"/>
            <a:ext cx="8870760" cy="274356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45720" rIns="91440" bIns="45720" numCol="1" spcCol="0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36A9E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9pPr>
          </a:lstStyle>
          <a:p>
            <a:pPr marL="447840" lvl="1" indent="-355680">
              <a:lnSpc>
                <a:spcPct val="9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sv-SE" sz="2000" b="0" spc="-1">
                <a:ea typeface="DejaVu Sans"/>
              </a:rPr>
              <a:t>Milan Bouchet-Valat 		Ined, UR 3 - </a:t>
            </a:r>
            <a:r>
              <a:rPr lang="fr-FR" sz="2000" b="0" spc="-1">
                <a:ea typeface="DejaVu Sans"/>
              </a:rPr>
              <a:t>Fécondité, familles, conjugalités</a:t>
            </a:r>
            <a:endParaRPr lang="fr-FR" sz="2000" b="0" spc="-1">
              <a:solidFill>
                <a:srgbClr val="000000"/>
              </a:solidFill>
              <a:latin typeface="Arial"/>
            </a:endParaRPr>
          </a:p>
          <a:p>
            <a:pPr marL="447840" lvl="1" indent="-355680">
              <a:lnSpc>
                <a:spcPct val="9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sv-SE" sz="2000" b="0" spc="-1">
                <a:ea typeface="DejaVu Sans"/>
              </a:rPr>
              <a:t>Ruxandra Breda-Popa 	Ined, Service des enquêtes</a:t>
            </a:r>
            <a:endParaRPr lang="fr-FR" sz="2000" b="0" spc="-1">
              <a:solidFill>
                <a:srgbClr val="000000"/>
              </a:solidFill>
              <a:latin typeface="Arial"/>
            </a:endParaRPr>
          </a:p>
          <a:p>
            <a:pPr marL="447840" lvl="1" indent="-355680">
              <a:lnSpc>
                <a:spcPct val="9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sv-SE" sz="2000" b="0" spc="-1">
                <a:ea typeface="DejaVu Sans"/>
              </a:rPr>
              <a:t>Paul Cochet 			Ined, Service des enquêtes</a:t>
            </a:r>
            <a:endParaRPr lang="fr-FR" sz="2000" b="0" spc="-1">
              <a:solidFill>
                <a:srgbClr val="000000"/>
              </a:solidFill>
              <a:latin typeface="Arial"/>
            </a:endParaRPr>
          </a:p>
          <a:p>
            <a:pPr marL="447840" lvl="1" indent="-355680">
              <a:lnSpc>
                <a:spcPct val="9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sv-SE" sz="2000" b="0" spc="-1">
                <a:ea typeface="DejaVu Sans"/>
              </a:rPr>
              <a:t>Efi Markou			Ined, Service des enquêtes</a:t>
            </a:r>
            <a:endParaRPr lang="fr-FR" sz="2000" b="0" spc="-1">
              <a:solidFill>
                <a:srgbClr val="000000"/>
              </a:solidFill>
              <a:latin typeface="Arial"/>
            </a:endParaRPr>
          </a:p>
          <a:p>
            <a:pPr marL="447840" lvl="1" indent="-355680">
              <a:lnSpc>
                <a:spcPct val="9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sv-SE" sz="2000" b="0" spc="-1">
                <a:ea typeface="DejaVu Sans"/>
              </a:rPr>
              <a:t>Laurent Toulemon 		Ined, UR 3 - </a:t>
            </a:r>
            <a:r>
              <a:rPr lang="fr-FR" sz="2000" b="0" spc="-1">
                <a:ea typeface="DejaVu Sans"/>
              </a:rPr>
              <a:t>Fécondité, familles, conjugalités</a:t>
            </a:r>
            <a:endParaRPr lang="fr-FR" sz="2000" b="0" spc="-1">
              <a:solidFill>
                <a:srgbClr val="000000"/>
              </a:solidFill>
              <a:latin typeface="Arial"/>
            </a:endParaRPr>
          </a:p>
          <a:p>
            <a:pPr marL="92160" lvl="1">
              <a:lnSpc>
                <a:spcPct val="90000"/>
              </a:lnSpc>
              <a:spcBef>
                <a:spcPts val="400"/>
              </a:spcBef>
              <a:buClr>
                <a:srgbClr val="00B0F0"/>
              </a:buClr>
              <a:tabLst>
                <a:tab pos="0" algn="l"/>
              </a:tabLst>
              <a:defRPr/>
            </a:pPr>
            <a:r>
              <a:rPr lang="fr-FR" sz="2000" b="0" spc="-1">
                <a:ea typeface="DejaVu Sans"/>
              </a:rPr>
              <a:t>Et l’ensemble de l’équipe ERFI2 (Ined, Ipsos, NIDI)</a:t>
            </a:r>
            <a:endParaRPr lang="fr-FR" sz="2000" b="0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" name="Objet 2"/>
          <p:cNvGraphicFramePr>
            <a:graphicFrameLocks noChangeAspect="1"/>
          </p:cNvGraphicFramePr>
          <p:nvPr/>
        </p:nvGraphicFramePr>
        <p:xfrm>
          <a:off x="7092280" y="1677660"/>
          <a:ext cx="1075680" cy="134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oleObj" r:id="rId4" imgW="0" imgH="0" progId="FoxitReader.Document">
                  <p:embed/>
                </p:oleObj>
              </mc:Choice>
              <mc:Fallback>
                <p:oleObj name="oleObj" r:id="rId4" imgW="0" imgH="0" progId="FoxitReader.Document">
                  <p:embed/>
                  <p:pic>
                    <p:nvPicPr>
                      <p:cNvPr id="6" name="Objet 2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 bwMode="auto">
                      <a:xfrm>
                        <a:off x="7092280" y="1677660"/>
                        <a:ext cx="1075680" cy="1342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/>
          </p:nvPr>
        </p:nvSpPr>
        <p:spPr bwMode="auto">
          <a:xfrm>
            <a:off x="468360" y="1968120"/>
            <a:ext cx="8207640" cy="348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800" b="0" strike="noStrike" spc="-1">
                <a:solidFill>
                  <a:srgbClr val="37424A"/>
                </a:solidFill>
                <a:latin typeface="Calibri"/>
                <a:ea typeface="Arial"/>
              </a:rPr>
              <a:t>Erfi 2 : l’enquête française du programme GGP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800" b="0" strike="noStrike" spc="-1">
                <a:solidFill>
                  <a:srgbClr val="37424A"/>
                </a:solidFill>
                <a:latin typeface="Calibri"/>
                <a:ea typeface="Arial"/>
              </a:rPr>
              <a:t>Les principaux traits de l’enquête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800" b="0" strike="noStrike" spc="-1">
                <a:solidFill>
                  <a:srgbClr val="37424A"/>
                </a:solidFill>
                <a:latin typeface="Calibri"/>
                <a:ea typeface="Arial"/>
              </a:rPr>
              <a:t>Le protocole de la collecte de la vague 1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800" b="0" strike="noStrike" spc="-1">
                <a:solidFill>
                  <a:srgbClr val="37424A"/>
                </a:solidFill>
                <a:latin typeface="Calibri"/>
                <a:ea typeface="Arial"/>
              </a:rPr>
              <a:t>Quelques résultats de la collecte et perspectives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title"/>
          </p:nvPr>
        </p:nvSpPr>
        <p:spPr bwMode="auto">
          <a:xfrm>
            <a:off x="468360" y="274680"/>
            <a:ext cx="7558200" cy="920879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fr-FR" sz="3600" b="1" strike="noStrike" spc="-1">
                <a:solidFill>
                  <a:srgbClr val="36A9E1"/>
                </a:solidFill>
                <a:latin typeface="Calibri"/>
                <a:ea typeface="Arial"/>
              </a:rPr>
              <a:t>Plan de présentation</a:t>
            </a:r>
            <a:endParaRPr lang="fr-FR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/>
          </p:nvPr>
        </p:nvSpPr>
        <p:spPr bwMode="auto">
          <a:xfrm>
            <a:off x="459360" y="1495080"/>
            <a:ext cx="8207640" cy="467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1800"/>
              </a:spcBef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1" strike="noStrike" spc="-1">
                <a:solidFill>
                  <a:srgbClr val="37424A"/>
                </a:solidFill>
                <a:latin typeface="Calibri"/>
                <a:ea typeface="Arial"/>
              </a:rPr>
              <a:t>Generations and Gender Programme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defRPr/>
            </a:pP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DejaVu Sans"/>
              </a:rPr>
              <a:t>Objectif : fournir des données comparables sur les parcours de vie des individus et les dynamiques familiales et suivre leur évolutions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defRPr/>
            </a:pP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DejaVu Sans"/>
              </a:rPr>
              <a:t>Enquêtes longitudinales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lvl="1" indent="-343080" defTabSz="914400">
              <a:lnSpc>
                <a:spcPct val="100000"/>
              </a:lnSpc>
              <a:spcBef>
                <a:spcPts val="1800"/>
              </a:spcBef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1" strike="noStrike" spc="-1">
                <a:solidFill>
                  <a:srgbClr val="37424A"/>
                </a:solidFill>
                <a:latin typeface="Calibri"/>
                <a:ea typeface="Arial"/>
              </a:rPr>
              <a:t>Premier cycle d’enquêtes réalisées dans les années 2000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defRPr/>
            </a:pP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DejaVu Sans"/>
              </a:rPr>
              <a:t>En France : Étude des relations familiales et intergénérationnelles (Erfi)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defRPr/>
            </a:pP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DejaVu Sans"/>
              </a:rPr>
              <a:t>Réalisée en 3 vagues (</a:t>
            </a:r>
            <a:r>
              <a:rPr lang="fr-FR" sz="2000" b="0" strike="noStrike" spc="-1">
                <a:solidFill>
                  <a:srgbClr val="36A9E1"/>
                </a:solidFill>
                <a:latin typeface="Calibri"/>
                <a:ea typeface="Arial"/>
              </a:rPr>
              <a:t>2005, 2008, 2011</a:t>
            </a: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DejaVu Sans"/>
              </a:rPr>
              <a:t>) par l’Ined et l’Insee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800"/>
              </a:spcBef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1" strike="noStrike" spc="-1">
                <a:solidFill>
                  <a:srgbClr val="37424A"/>
                </a:solidFill>
                <a:latin typeface="Calibri"/>
                <a:ea typeface="Arial"/>
              </a:rPr>
              <a:t>Deuxième cycle d’enquêtes lancé au cours des années 2020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defRPr/>
            </a:pP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DejaVu Sans"/>
              </a:rPr>
              <a:t>Coordonné par l’équipe GGP du Netherlands Interdisciplinary Demographic Institute (NIDI) aux Pays-Bas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defRPr/>
            </a:pP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DejaVu Sans"/>
              </a:rPr>
              <a:t>Privilégier la collecte sur internet, mais possibilité de multimode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title"/>
          </p:nvPr>
        </p:nvSpPr>
        <p:spPr bwMode="auto">
          <a:xfrm>
            <a:off x="468360" y="274680"/>
            <a:ext cx="7558200" cy="920879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fr-FR" sz="3600" b="1" strike="noStrike" spc="-1">
                <a:solidFill>
                  <a:srgbClr val="36A9E1"/>
                </a:solidFill>
                <a:latin typeface="Calibri"/>
                <a:ea typeface="Arial"/>
              </a:rPr>
              <a:t>Un programme international</a:t>
            </a:r>
            <a:endParaRPr lang="fr-FR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2483768" y="4149081"/>
            <a:ext cx="6660232" cy="17217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2000" dirty="0"/>
              <a:t>UR9 : Roméo Fontaine, Ariane </a:t>
            </a:r>
            <a:r>
              <a:rPr lang="fr-FR" sz="2000" dirty="0" err="1"/>
              <a:t>Pailhé</a:t>
            </a:r>
            <a:r>
              <a:rPr lang="fr-FR" sz="2000" dirty="0"/>
              <a:t>, Delphine </a:t>
            </a:r>
            <a:r>
              <a:rPr lang="fr-FR" sz="2000" dirty="0" err="1"/>
              <a:t>Remillon</a:t>
            </a:r>
            <a:r>
              <a:rPr lang="fr-FR" sz="2000" dirty="0"/>
              <a:t>, Mathilde </a:t>
            </a:r>
            <a:r>
              <a:rPr lang="fr-FR" sz="2000" dirty="0" err="1"/>
              <a:t>Danniel</a:t>
            </a:r>
            <a:endParaRPr lang="fr-FR" sz="2000" dirty="0"/>
          </a:p>
          <a:p>
            <a:pPr marL="0" indent="0">
              <a:buNone/>
              <a:defRPr/>
            </a:pPr>
            <a:r>
              <a:rPr lang="fr-FR" sz="2000" dirty="0"/>
              <a:t>SES : Amandine Stephan, Constance </a:t>
            </a:r>
            <a:r>
              <a:rPr lang="fr-FR" sz="2000" dirty="0" err="1"/>
              <a:t>Hemmer</a:t>
            </a:r>
            <a:r>
              <a:rPr lang="fr-FR" sz="2000" dirty="0"/>
              <a:t>,  Géraldine </a:t>
            </a:r>
            <a:r>
              <a:rPr lang="fr-FR" sz="2000" dirty="0" err="1"/>
              <a:t>Charrance</a:t>
            </a:r>
            <a:r>
              <a:rPr lang="fr-FR" sz="2000" dirty="0"/>
              <a:t>, Paul Cochet, Albane </a:t>
            </a:r>
            <a:r>
              <a:rPr lang="fr-FR" sz="2000" dirty="0" err="1"/>
              <a:t>Gourdol</a:t>
            </a:r>
            <a:r>
              <a:rPr lang="fr-FR" sz="2000" dirty="0"/>
              <a:t>, Julie Lenoir, Kamel Nait-Abdellah, Lucie Saumon, Lamia </a:t>
            </a:r>
            <a:r>
              <a:rPr lang="fr-FR" sz="2000" dirty="0" err="1"/>
              <a:t>Temime</a:t>
            </a:r>
            <a:endParaRPr lang="fr-FR" sz="2000" dirty="0"/>
          </a:p>
          <a:p>
            <a:pPr>
              <a:defRPr/>
            </a:pP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36A9E1"/>
                </a:solidFill>
                <a:cs typeface="Segoe UI"/>
              </a:rPr>
              <a:t>Familles et Employeurs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6747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8313" y="2431671"/>
            <a:ext cx="84241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err="1">
                <a:solidFill>
                  <a:srgbClr val="009D9C"/>
                </a:solidFill>
              </a:rPr>
              <a:t>FamEmp</a:t>
            </a:r>
            <a:r>
              <a:rPr lang="fr-FR" sz="3200" dirty="0">
                <a:solidFill>
                  <a:srgbClr val="009D9C"/>
                </a:solidFill>
              </a:rPr>
              <a:t> [Vague 1] </a:t>
            </a:r>
          </a:p>
          <a:p>
            <a:r>
              <a:rPr lang="fr-FR" sz="3200" b="0" dirty="0">
                <a:solidFill>
                  <a:srgbClr val="009D9C"/>
                </a:solidFill>
              </a:rPr>
              <a:t>Bilan de collecte du volet </a:t>
            </a:r>
            <a:r>
              <a:rPr lang="fr-FR" sz="3200" b="0" i="1" dirty="0">
                <a:solidFill>
                  <a:srgbClr val="009D9C"/>
                </a:solidFill>
              </a:rPr>
              <a:t>Individus</a:t>
            </a:r>
            <a:br>
              <a:rPr lang="fr-FR" sz="1800" b="0" dirty="0">
                <a:solidFill>
                  <a:srgbClr val="009D9C"/>
                </a:solidFill>
              </a:rPr>
            </a:br>
            <a:br>
              <a:rPr lang="fr-FR" sz="1800" b="0" dirty="0"/>
            </a:b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971" y="4149080"/>
            <a:ext cx="1626757" cy="17217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CCB1E6C-E652-498E-836C-C626EC040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166330"/>
            <a:ext cx="5270621" cy="46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80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/>
          </p:nvPr>
        </p:nvSpPr>
        <p:spPr bwMode="auto">
          <a:xfrm>
            <a:off x="459360" y="1412640"/>
            <a:ext cx="8207640" cy="467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lvl="1" indent="-343080" defTabSz="914400">
              <a:lnSpc>
                <a:spcPct val="100000"/>
              </a:lnSpc>
              <a:spcBef>
                <a:spcPts val="1800"/>
              </a:spcBef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1" strike="noStrike" spc="-1">
                <a:solidFill>
                  <a:srgbClr val="37424A"/>
                </a:solidFill>
                <a:latin typeface="Calibri"/>
                <a:ea typeface="Arial"/>
              </a:rPr>
              <a:t>Un questionnaire international en anglais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DejaVu Sans"/>
              </a:rPr>
              <a:t>Traduit en français et adapté au contexte français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lvl="1" indent="-343080" defTabSz="914400">
              <a:lnSpc>
                <a:spcPct val="100000"/>
              </a:lnSpc>
              <a:spcBef>
                <a:spcPts val="1800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200" b="1" strike="noStrike" spc="-1">
                <a:solidFill>
                  <a:srgbClr val="37424A"/>
                </a:solidFill>
                <a:latin typeface="Calibri"/>
                <a:ea typeface="Arial"/>
              </a:rPr>
              <a:t>Mis à disposition en ligne, sur une plateforme gérée par le NIDI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 marL="343080" lvl="1" indent="-343080" defTabSz="914400">
              <a:lnSpc>
                <a:spcPct val="100000"/>
              </a:lnSpc>
              <a:spcBef>
                <a:spcPts val="1800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200" b="1" strike="noStrike" spc="-1">
                <a:solidFill>
                  <a:srgbClr val="37424A"/>
                </a:solidFill>
                <a:latin typeface="Calibri"/>
                <a:ea typeface="Arial"/>
              </a:rPr>
              <a:t>Durée du questionnaire français : </a:t>
            </a:r>
            <a:r>
              <a:rPr lang="fr-FR" sz="2200" b="0" strike="noStrike" spc="-1">
                <a:solidFill>
                  <a:srgbClr val="37424A"/>
                </a:solidFill>
                <a:latin typeface="Calibri"/>
                <a:ea typeface="Arial"/>
              </a:rPr>
              <a:t>un peu plus d’une heure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 marL="343080" lvl="1" indent="-343080" defTabSz="914400">
              <a:lnSpc>
                <a:spcPct val="100000"/>
              </a:lnSpc>
              <a:spcBef>
                <a:spcPts val="1800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200" b="1" strike="noStrike" spc="-1">
                <a:solidFill>
                  <a:srgbClr val="37424A"/>
                </a:solidFill>
                <a:latin typeface="Calibri"/>
                <a:ea typeface="Arial"/>
              </a:rPr>
              <a:t>Structuré en 9 modules portant sur</a:t>
            </a: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DejaVu Sans"/>
              </a:rPr>
              <a:t>La  situation actuelle du répondant (sociodémographie, logement…)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DejaVu Sans"/>
              </a:rPr>
              <a:t>Les histoires familiale et de couple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DejaVu Sans"/>
              </a:rPr>
              <a:t>L’organisation du ménage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DejaVu Sans"/>
              </a:rPr>
              <a:t>La santé et le bien-être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DejaVu Sans"/>
              </a:rPr>
              <a:t>Le travail et la situation financière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DejaVu Sans"/>
              </a:rPr>
              <a:t>Les valeurs et les attitudes des personnes interrogées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  <a:defRPr/>
            </a:pP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  <a:defRPr/>
            </a:pP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800"/>
              </a:spcBef>
              <a:buNone/>
              <a:tabLst>
                <a:tab pos="0" algn="l"/>
              </a:tabLst>
              <a:defRPr/>
            </a:pP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  <a:defRPr/>
            </a:pP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  <a:defRPr/>
            </a:pPr>
            <a:endParaRPr lang="fr-FR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 bwMode="auto">
          <a:xfrm>
            <a:off x="468360" y="274680"/>
            <a:ext cx="7558200" cy="920879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fr-FR" sz="3600" b="1" strike="noStrike" spc="-1">
                <a:solidFill>
                  <a:srgbClr val="36A9E1"/>
                </a:solidFill>
                <a:latin typeface="Calibri"/>
                <a:ea typeface="Arial"/>
              </a:rPr>
              <a:t>Un questionnaire commun</a:t>
            </a:r>
            <a:endParaRPr lang="fr-FR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/>
          </p:nvPr>
        </p:nvSpPr>
        <p:spPr bwMode="auto">
          <a:xfrm>
            <a:off x="468360" y="1377360"/>
            <a:ext cx="8500680" cy="510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lvl="1" indent="-343080" defTabSz="914400">
              <a:lnSpc>
                <a:spcPct val="100000"/>
              </a:lnSpc>
              <a:spcBef>
                <a:spcPts val="601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1" strike="noStrike" spc="-1">
                <a:solidFill>
                  <a:srgbClr val="37424A"/>
                </a:solidFill>
                <a:latin typeface="Calibri"/>
                <a:ea typeface="Arial"/>
              </a:rPr>
              <a:t>3 vagues : </a:t>
            </a: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Arial"/>
              </a:rPr>
              <a:t>2024, 2027, 2030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lvl="1" indent="-343080" defTabSz="914400">
              <a:lnSpc>
                <a:spcPct val="100000"/>
              </a:lnSpc>
              <a:spcBef>
                <a:spcPts val="601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1" strike="noStrike" spc="-1">
                <a:solidFill>
                  <a:srgbClr val="37424A"/>
                </a:solidFill>
                <a:latin typeface="Calibri"/>
                <a:ea typeface="Arial"/>
              </a:rPr>
              <a:t>Couplage avec l’enquête longitudinale Familles et employeurs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lvl="1" indent="-343080" defTabSz="914400">
              <a:lnSpc>
                <a:spcPct val="100000"/>
              </a:lnSpc>
              <a:spcBef>
                <a:spcPts val="601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1" strike="noStrike" spc="-1">
                <a:solidFill>
                  <a:srgbClr val="37424A"/>
                </a:solidFill>
                <a:latin typeface="Calibri"/>
                <a:ea typeface="Arial"/>
              </a:rPr>
              <a:t>Champ</a:t>
            </a: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Arial"/>
              </a:rPr>
              <a:t> : H et F habitant en France métropolitaine, âgé·es </a:t>
            </a:r>
            <a:r>
              <a:rPr lang="fr-FR" sz="2000" b="1" strike="noStrike" spc="-1">
                <a:solidFill>
                  <a:srgbClr val="37424A"/>
                </a:solidFill>
                <a:latin typeface="Calibri"/>
                <a:ea typeface="Arial"/>
              </a:rPr>
              <a:t>de 18 à 79 ans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lvl="1" indent="-343080" defTabSz="914400">
              <a:lnSpc>
                <a:spcPct val="100000"/>
              </a:lnSpc>
              <a:spcBef>
                <a:spcPts val="601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1" strike="noStrike" spc="-1">
                <a:solidFill>
                  <a:srgbClr val="37424A"/>
                </a:solidFill>
                <a:latin typeface="Calibri"/>
                <a:ea typeface="Arial"/>
              </a:rPr>
              <a:t>Base de sondage </a:t>
            </a: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Arial"/>
              </a:rPr>
              <a:t>: le</a:t>
            </a:r>
            <a:r>
              <a:rPr lang="fr-FR" sz="2000" b="1" strike="noStrike" spc="-1">
                <a:solidFill>
                  <a:srgbClr val="37424A"/>
                </a:solidFill>
                <a:latin typeface="Calibri"/>
                <a:ea typeface="Arial"/>
              </a:rPr>
              <a:t> </a:t>
            </a: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Arial"/>
              </a:rPr>
              <a:t>Fichier démographique sur les logements et les individus </a:t>
            </a:r>
            <a:r>
              <a:rPr lang="fr-FR" sz="2000" b="1" strike="noStrike" spc="-1">
                <a:solidFill>
                  <a:srgbClr val="37424A"/>
                </a:solidFill>
                <a:latin typeface="Calibri"/>
                <a:ea typeface="Arial"/>
              </a:rPr>
              <a:t>(Fidéli)</a:t>
            </a: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Arial"/>
              </a:rPr>
              <a:t>, i</a:t>
            </a: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ssu des sources fiscales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99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Informations sur les individus qui composent les foyers fiscaux :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1079640" lvl="3" indent="-274680" defTabSz="914400">
              <a:lnSpc>
                <a:spcPct val="100000"/>
              </a:lnSpc>
              <a:spcBef>
                <a:spcPts val="300"/>
              </a:spcBef>
              <a:buClr>
                <a:srgbClr val="00B0F0"/>
              </a:buClr>
              <a:buSzPct val="45000"/>
              <a:buFont typeface="Wingdings"/>
              <a:buChar char=""/>
              <a:tabLst>
                <a:tab pos="0" algn="l"/>
              </a:tabLst>
              <a:defRPr/>
            </a:pPr>
            <a:r>
              <a:rPr lang="fr-FR" sz="1600" b="0" strike="noStrike" spc="-1">
                <a:solidFill>
                  <a:srgbClr val="37424A"/>
                </a:solidFill>
                <a:latin typeface="Calibri"/>
                <a:ea typeface="DejaVu Sans"/>
              </a:rPr>
              <a:t>Nom, prénom et âge de toutes les personnes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1079640" lvl="3" indent="-274680" defTabSz="914400">
              <a:lnSpc>
                <a:spcPts val="2000"/>
              </a:lnSpc>
              <a:spcBef>
                <a:spcPts val="300"/>
              </a:spcBef>
              <a:buClr>
                <a:srgbClr val="00B0F0"/>
              </a:buClr>
              <a:buSzPct val="45000"/>
              <a:buFont typeface="Wingdings"/>
              <a:buChar char=""/>
              <a:tabLst>
                <a:tab pos="0" algn="l"/>
              </a:tabLst>
              <a:defRPr/>
            </a:pPr>
            <a:r>
              <a:rPr lang="fr-FR" sz="1600" b="0" strike="noStrike" spc="-1">
                <a:solidFill>
                  <a:srgbClr val="37424A"/>
                </a:solidFill>
                <a:latin typeface="Calibri"/>
                <a:ea typeface="DejaVu Sans"/>
              </a:rPr>
              <a:t>Adresse postale du/de la référent·e fiscal·e du ménage ; souvent téléphone(s) et adresse(s) e-mail du référent (et souvent de son/sa conjoint·e)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lvl="1" indent="-343080" defTabSz="914400">
              <a:lnSpc>
                <a:spcPct val="100000"/>
              </a:lnSpc>
              <a:spcBef>
                <a:spcPts val="601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1" strike="noStrike" spc="-1">
                <a:solidFill>
                  <a:srgbClr val="37424A"/>
                </a:solidFill>
                <a:latin typeface="Calibri"/>
                <a:ea typeface="Arial"/>
              </a:rPr>
              <a:t>Suréchantillonnage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99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des couples de même sexe cohabitants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99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des déciles inférieurs de niveau de vie (qui répondent moins)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99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ajout d’adresses de la réserve avec déciles supérieurs pour équilibrer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lvl="1" indent="-343080" defTabSz="914400">
              <a:lnSpc>
                <a:spcPct val="100000"/>
              </a:lnSpc>
              <a:spcBef>
                <a:spcPts val="901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1" strike="noStrike" spc="-1">
                <a:solidFill>
                  <a:srgbClr val="37424A"/>
                </a:solidFill>
                <a:latin typeface="Calibri"/>
                <a:ea typeface="Arial"/>
              </a:rPr>
              <a:t>A</a:t>
            </a:r>
            <a:r>
              <a:rPr lang="fr-FR" sz="2000" b="1" strike="noStrike" spc="-1">
                <a:solidFill>
                  <a:srgbClr val="37424A"/>
                </a:solidFill>
                <a:latin typeface="Calibri"/>
                <a:ea typeface="DejaVu Sans"/>
              </a:rPr>
              <a:t>ppariements</a:t>
            </a: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DejaVu Sans"/>
              </a:rPr>
              <a:t> avec des données administratives (données fiscales + emploi)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title"/>
          </p:nvPr>
        </p:nvSpPr>
        <p:spPr bwMode="auto">
          <a:xfrm>
            <a:off x="468360" y="274680"/>
            <a:ext cx="7558200" cy="920879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fr-FR" sz="3600" b="1" strike="noStrike" spc="-1">
                <a:solidFill>
                  <a:srgbClr val="36A9E1"/>
                </a:solidFill>
                <a:latin typeface="Calibri"/>
                <a:ea typeface="Arial"/>
              </a:rPr>
              <a:t>Les principaux traits de la collecte</a:t>
            </a:r>
            <a:r>
              <a:rPr lang="fr-FR" sz="3600" b="1" strike="noStrike" spc="-1">
                <a:solidFill>
                  <a:srgbClr val="FF0000"/>
                </a:solidFill>
                <a:latin typeface="Calibri"/>
                <a:ea typeface="Arial"/>
              </a:rPr>
              <a:t> </a:t>
            </a:r>
            <a:endParaRPr lang="fr-FR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/>
          </p:nvPr>
        </p:nvSpPr>
        <p:spPr bwMode="auto">
          <a:xfrm>
            <a:off x="468360" y="1412640"/>
            <a:ext cx="8207640" cy="4524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lvl="1" indent="-343080" defTabSz="914400">
              <a:lnSpc>
                <a:spcPct val="100000"/>
              </a:lnSpc>
              <a:spcBef>
                <a:spcPts val="499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1" strike="noStrike" spc="-1">
                <a:solidFill>
                  <a:srgbClr val="37424A"/>
                </a:solidFill>
                <a:latin typeface="Calibri"/>
                <a:ea typeface="Arial"/>
              </a:rPr>
              <a:t>Les grandes étapes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Test en 2021 : différentes combinaisons CATI/CAWI et incitations financières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Répétition générale (RG) : octobre-novembre 2023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Enquête réelle : février-juillet 2024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lvl="1" indent="-343080" defTabSz="914400">
              <a:lnSpc>
                <a:spcPct val="100000"/>
              </a:lnSpc>
              <a:spcBef>
                <a:spcPts val="1199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1" strike="noStrike" spc="-1">
                <a:solidFill>
                  <a:srgbClr val="37424A"/>
                </a:solidFill>
                <a:latin typeface="Calibri"/>
                <a:ea typeface="DejaVu Sans"/>
              </a:rPr>
              <a:t>Collectes réalisées par Ipsos Observer</a:t>
            </a:r>
            <a:r>
              <a:rPr lang="fr-FR" sz="1800" b="1" strike="noStrike" spc="-1">
                <a:solidFill>
                  <a:srgbClr val="37424A"/>
                </a:solidFill>
                <a:latin typeface="Calibri"/>
                <a:ea typeface="DejaVu Sans"/>
              </a:rPr>
              <a:t>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Collecte par téléphone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Accès au questionnaire internet et contact des personnes sélectionnées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lvl="1" indent="-343080" defTabSz="914400">
              <a:lnSpc>
                <a:spcPct val="100000"/>
              </a:lnSpc>
              <a:spcBef>
                <a:spcPts val="1199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1" strike="noStrike" spc="-1">
                <a:solidFill>
                  <a:srgbClr val="37424A"/>
                </a:solidFill>
                <a:latin typeface="Calibri"/>
                <a:ea typeface="Arial"/>
              </a:rPr>
              <a:t>Le terrain téléphonique de l’enquête réelle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Plateau situé à Plérin (Côtes d’Armor)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3 formations (2,5 jours - sauf celle avec les enquêteurs ayant travaillé pour la répétition générale qui a durée 1 jour)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Au total 40 enquêteurs, 4 hotliners et 5 encadrants ont été formés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Indicateurs de suivi de collecte quotidiens et hebdomadaires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title"/>
          </p:nvPr>
        </p:nvSpPr>
        <p:spPr bwMode="auto">
          <a:xfrm>
            <a:off x="468360" y="274680"/>
            <a:ext cx="7558200" cy="920879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fr-FR" sz="3600" b="1" strike="noStrike" spc="-1">
                <a:solidFill>
                  <a:srgbClr val="36A9E1"/>
                </a:solidFill>
                <a:latin typeface="Calibri"/>
                <a:ea typeface="Arial"/>
              </a:rPr>
              <a:t>Une enquête multimode</a:t>
            </a:r>
            <a:endParaRPr lang="fr-FR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ftr" idx="18"/>
          </p:nvPr>
        </p:nvSpPr>
        <p:spPr bwMode="auto">
          <a:xfrm>
            <a:off x="2195640" y="6381720"/>
            <a:ext cx="5399280" cy="35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defRPr/>
            </a:pPr>
            <a:endParaRPr lang="fr-FR" sz="1400" b="0" strike="noStrike" spc="-1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/>
          </p:nvPr>
        </p:nvSpPr>
        <p:spPr bwMode="auto">
          <a:xfrm>
            <a:off x="468360" y="1494000"/>
            <a:ext cx="8207640" cy="4887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64960" lvl="1" indent="-264960" defTabSz="914400">
              <a:lnSpc>
                <a:spcPct val="100000"/>
              </a:lnSpc>
              <a:spcBef>
                <a:spcPts val="1199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1" strike="noStrike" spc="-1">
                <a:solidFill>
                  <a:srgbClr val="37424A"/>
                </a:solidFill>
                <a:latin typeface="Calibri"/>
                <a:ea typeface="DejaVu Sans"/>
              </a:rPr>
              <a:t>Collecte divisée en 4 périodes à protocole semblable :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539640" lvl="1" indent="-27468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Périodes qui se recoupent partiellement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64960" lvl="1" indent="-264960" defTabSz="914400">
              <a:lnSpc>
                <a:spcPct val="100000"/>
              </a:lnSpc>
              <a:spcBef>
                <a:spcPts val="1199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1" strike="noStrike" spc="-1">
                <a:solidFill>
                  <a:srgbClr val="37424A"/>
                </a:solidFill>
                <a:latin typeface="Calibri"/>
                <a:ea typeface="DejaVu Sans"/>
              </a:rPr>
              <a:t>Schéma théorique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  <a:defRPr/>
            </a:pP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lvl="1" indent="-343080" defTabSz="914400">
              <a:lnSpc>
                <a:spcPct val="100000"/>
              </a:lnSpc>
              <a:spcBef>
                <a:spcPts val="1199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1" strike="noStrike" spc="-1">
                <a:solidFill>
                  <a:srgbClr val="37424A"/>
                </a:solidFill>
                <a:latin typeface="Calibri"/>
                <a:ea typeface="DejaVu Sans"/>
              </a:rPr>
              <a:t>Meilleure gestion des appels téléphoniques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539640" lvl="1" indent="-27468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Répartition plus harmonieuse des effectifs enquêteurs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539640" lvl="1" indent="-27468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Proximité entre les premiers appels et l’invitation à répondre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  <a:defRPr/>
            </a:pP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title"/>
          </p:nvPr>
        </p:nvSpPr>
        <p:spPr bwMode="auto">
          <a:xfrm>
            <a:off x="468360" y="274680"/>
            <a:ext cx="7558200" cy="920879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fr-FR" sz="3600" b="1" strike="noStrike" spc="-1">
                <a:solidFill>
                  <a:srgbClr val="36A9E1"/>
                </a:solidFill>
                <a:latin typeface="Calibri"/>
                <a:ea typeface="Arial"/>
              </a:rPr>
              <a:t>Le déroulement de la collecte</a:t>
            </a:r>
            <a:endParaRPr lang="fr-FR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ftr" idx="19"/>
          </p:nvPr>
        </p:nvSpPr>
        <p:spPr bwMode="auto">
          <a:xfrm>
            <a:off x="2195640" y="6381720"/>
            <a:ext cx="5399280" cy="35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defRPr/>
            </a:pPr>
            <a:endParaRPr lang="fr-FR" sz="1400" b="0" strike="noStrike" spc="-1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pic>
        <p:nvPicPr>
          <p:cNvPr id="125" name="Image 4"/>
          <p:cNvPicPr/>
          <p:nvPr/>
        </p:nvPicPr>
        <p:blipFill>
          <a:blip r:embed="rId3"/>
          <a:stretch/>
        </p:blipFill>
        <p:spPr bwMode="auto">
          <a:xfrm>
            <a:off x="740520" y="2772720"/>
            <a:ext cx="8138520" cy="180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/>
          </p:nvPr>
        </p:nvSpPr>
        <p:spPr bwMode="auto">
          <a:xfrm>
            <a:off x="469080" y="1423440"/>
            <a:ext cx="8207640" cy="4524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lvl="1" indent="-343080" defTabSz="914400">
              <a:lnSpc>
                <a:spcPct val="100000"/>
              </a:lnSpc>
              <a:spcBef>
                <a:spcPts val="1199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1" strike="noStrike" spc="-1">
                <a:solidFill>
                  <a:srgbClr val="37424A"/>
                </a:solidFill>
                <a:latin typeface="Calibri"/>
                <a:ea typeface="Arial"/>
              </a:rPr>
              <a:t>Collectes sur internet et par téléphone presque parallèles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Une date fin de collecte annoncée aux répondants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Mais en pratique la collecte Internet est restée ouverte jusqu’à fin juillet pour toute période   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Déroulement adapté aux particularités de chaque période (vacances, etc.)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Durée  d’une période : entre 63 et 73 jours (le protocole a été adapté et modifié à la marge en cours de collecte)  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title"/>
          </p:nvPr>
        </p:nvSpPr>
        <p:spPr bwMode="auto">
          <a:xfrm>
            <a:off x="468360" y="274680"/>
            <a:ext cx="7558200" cy="920879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fr-FR" sz="3600" b="1" strike="noStrike" spc="-1">
                <a:solidFill>
                  <a:srgbClr val="36A9E1"/>
                </a:solidFill>
                <a:latin typeface="Calibri"/>
                <a:ea typeface="Arial"/>
              </a:rPr>
              <a:t>Déroulement d’une période</a:t>
            </a:r>
            <a:endParaRPr lang="fr-FR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ftr" idx="20"/>
          </p:nvPr>
        </p:nvSpPr>
        <p:spPr bwMode="auto">
          <a:xfrm>
            <a:off x="2195640" y="6381720"/>
            <a:ext cx="5399280" cy="35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defRPr/>
            </a:pPr>
            <a:endParaRPr lang="fr-FR" sz="1400" b="0" strike="noStrike" spc="-1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grpSp>
        <p:nvGrpSpPr>
          <p:cNvPr id="129" name="Groupe 20"/>
          <p:cNvGrpSpPr/>
          <p:nvPr/>
        </p:nvGrpSpPr>
        <p:grpSpPr bwMode="auto">
          <a:xfrm>
            <a:off x="1331640" y="2998440"/>
            <a:ext cx="6030360" cy="1655640"/>
            <a:chOff x="1331640" y="2998440"/>
            <a:chExt cx="6030360" cy="1655640"/>
          </a:xfrm>
        </p:grpSpPr>
        <p:sp>
          <p:nvSpPr>
            <p:cNvPr id="130" name="Rectangle 1"/>
            <p:cNvSpPr/>
            <p:nvPr/>
          </p:nvSpPr>
          <p:spPr bwMode="auto">
            <a:xfrm>
              <a:off x="1335960" y="2998440"/>
              <a:ext cx="6013800" cy="35856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63D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defRPr/>
              </a:pPr>
              <a:r>
                <a:rPr lang="fr-FR" sz="1600" b="1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Collecte internet</a:t>
              </a:r>
              <a:endParaRPr lang="fr-FR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" name="Rectangle 9"/>
            <p:cNvSpPr/>
            <p:nvPr/>
          </p:nvSpPr>
          <p:spPr bwMode="auto">
            <a:xfrm>
              <a:off x="2829960" y="3536280"/>
              <a:ext cx="3596760" cy="396720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9D9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defRPr/>
              </a:pPr>
              <a:r>
                <a:rPr lang="fr-FR" sz="1600" b="1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Appels téléphoniques</a:t>
              </a:r>
              <a:endParaRPr lang="fr-FR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32" name="Connecteur droit 4"/>
            <p:cNvCxnSpPr>
              <a:cxnSpLocks/>
            </p:cNvCxnSpPr>
            <p:nvPr/>
          </p:nvCxnSpPr>
          <p:spPr bwMode="auto">
            <a:xfrm>
              <a:off x="1331640" y="4510440"/>
              <a:ext cx="6020640" cy="28080"/>
            </a:xfrm>
            <a:prstGeom prst="straightConnector1">
              <a:avLst/>
            </a:prstGeom>
            <a:ln w="12700">
              <a:solidFill>
                <a:srgbClr val="002452"/>
              </a:solidFill>
              <a:prstDash val="sysDash"/>
              <a:round/>
            </a:ln>
          </p:spPr>
        </p:cxnSp>
        <p:cxnSp>
          <p:nvCxnSpPr>
            <p:cNvPr id="133" name="Connecteur droit 6"/>
            <p:cNvCxnSpPr>
              <a:cxnSpLocks/>
            </p:cNvCxnSpPr>
            <p:nvPr/>
          </p:nvCxnSpPr>
          <p:spPr bwMode="auto">
            <a:xfrm>
              <a:off x="1331640" y="4222440"/>
              <a:ext cx="5400" cy="432000"/>
            </a:xfrm>
            <a:prstGeom prst="straightConnector1">
              <a:avLst/>
            </a:prstGeom>
            <a:ln w="0">
              <a:solidFill>
                <a:srgbClr val="002452"/>
              </a:solidFill>
            </a:ln>
          </p:spPr>
        </p:cxnSp>
        <p:cxnSp>
          <p:nvCxnSpPr>
            <p:cNvPr id="134" name="Connecteur droit 21"/>
            <p:cNvCxnSpPr>
              <a:cxnSpLocks/>
            </p:cNvCxnSpPr>
            <p:nvPr/>
          </p:nvCxnSpPr>
          <p:spPr bwMode="auto">
            <a:xfrm>
              <a:off x="6477840" y="4222440"/>
              <a:ext cx="1440" cy="432000"/>
            </a:xfrm>
            <a:prstGeom prst="straightConnector1">
              <a:avLst/>
            </a:prstGeom>
            <a:ln w="0">
              <a:solidFill>
                <a:srgbClr val="002452"/>
              </a:solidFill>
            </a:ln>
          </p:spPr>
        </p:cxnSp>
        <p:cxnSp>
          <p:nvCxnSpPr>
            <p:cNvPr id="135" name="Connecteur droit 22"/>
            <p:cNvCxnSpPr>
              <a:cxnSpLocks/>
            </p:cNvCxnSpPr>
            <p:nvPr/>
          </p:nvCxnSpPr>
          <p:spPr bwMode="auto">
            <a:xfrm flipH="1">
              <a:off x="7355520" y="4206240"/>
              <a:ext cx="6840" cy="448200"/>
            </a:xfrm>
            <a:prstGeom prst="straightConnector1">
              <a:avLst/>
            </a:prstGeom>
            <a:ln w="0">
              <a:solidFill>
                <a:srgbClr val="002452"/>
              </a:solidFill>
            </a:ln>
          </p:spPr>
        </p:cxnSp>
        <p:sp>
          <p:nvSpPr>
            <p:cNvPr id="136" name="ZoneTexte 7"/>
            <p:cNvSpPr/>
            <p:nvPr/>
          </p:nvSpPr>
          <p:spPr bwMode="auto">
            <a:xfrm>
              <a:off x="1573200" y="4084200"/>
              <a:ext cx="108072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  <a:defRPr/>
              </a:pPr>
              <a:r>
                <a:rPr lang="fr-FR" sz="1400" b="1" strike="noStrike" spc="-1">
                  <a:solidFill>
                    <a:srgbClr val="808080"/>
                  </a:solidFill>
                  <a:latin typeface="Calibri"/>
                  <a:ea typeface="DejaVu Sans"/>
                </a:rPr>
                <a:t>2 semaines</a:t>
              </a:r>
              <a:endParaRPr lang="fr-FR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" name="ZoneTexte 24"/>
            <p:cNvSpPr/>
            <p:nvPr/>
          </p:nvSpPr>
          <p:spPr bwMode="auto">
            <a:xfrm>
              <a:off x="4244760" y="4084200"/>
              <a:ext cx="142308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  <a:defRPr/>
              </a:pPr>
              <a:r>
                <a:rPr lang="fr-FR" sz="1400" b="1" strike="noStrike" spc="-1">
                  <a:solidFill>
                    <a:srgbClr val="808080"/>
                  </a:solidFill>
                  <a:latin typeface="Calibri"/>
                  <a:ea typeface="DejaVu Sans"/>
                </a:rPr>
                <a:t>5 semaines</a:t>
              </a:r>
              <a:endParaRPr lang="fr-FR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" name="ZoneTexte 25"/>
            <p:cNvSpPr/>
            <p:nvPr/>
          </p:nvSpPr>
          <p:spPr bwMode="auto">
            <a:xfrm>
              <a:off x="6514200" y="4108320"/>
              <a:ext cx="83520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  <a:defRPr/>
              </a:pPr>
              <a:r>
                <a:rPr lang="fr-FR" sz="1400" b="1" strike="noStrike" spc="-1">
                  <a:solidFill>
                    <a:srgbClr val="808080"/>
                  </a:solidFill>
                  <a:latin typeface="Calibri"/>
                  <a:ea typeface="DejaVu Sans"/>
                </a:rPr>
                <a:t>10 jours</a:t>
              </a:r>
              <a:endParaRPr lang="fr-FR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39" name="Connecteur droit 14"/>
            <p:cNvCxnSpPr>
              <a:cxnSpLocks/>
            </p:cNvCxnSpPr>
            <p:nvPr/>
          </p:nvCxnSpPr>
          <p:spPr bwMode="auto">
            <a:xfrm>
              <a:off x="2838960" y="4222440"/>
              <a:ext cx="4320" cy="432000"/>
            </a:xfrm>
            <a:prstGeom prst="straightConnector1">
              <a:avLst/>
            </a:prstGeom>
            <a:ln w="0">
              <a:solidFill>
                <a:srgbClr val="002452"/>
              </a:solidFill>
            </a:ln>
          </p:spPr>
        </p:cxnSp>
      </p:grpSp>
      <p:sp>
        <p:nvSpPr>
          <p:cNvPr id="140" name="Pentagone 27"/>
          <p:cNvSpPr/>
          <p:nvPr/>
        </p:nvSpPr>
        <p:spPr bwMode="auto">
          <a:xfrm>
            <a:off x="7387920" y="3003120"/>
            <a:ext cx="1017000" cy="353880"/>
          </a:xfrm>
          <a:prstGeom prst="homePlat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9CDE5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defRPr/>
            </a:pPr>
            <a:endParaRPr lang="fr-FR" sz="1400" b="1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" name="Espace réservé du pied de page 4"/>
          <p:cNvSpPr/>
          <p:nvPr/>
        </p:nvSpPr>
        <p:spPr bwMode="auto">
          <a:xfrm>
            <a:off x="2195640" y="6381720"/>
            <a:ext cx="5393160" cy="3528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2" name="Espace réservé du numéro de diapositive 5"/>
          <p:cNvSpPr/>
          <p:nvPr/>
        </p:nvSpPr>
        <p:spPr bwMode="auto">
          <a:xfrm>
            <a:off x="7596360" y="6381720"/>
            <a:ext cx="1072080" cy="3528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spcBef>
                <a:spcPts val="201"/>
              </a:spcBef>
              <a:defRPr/>
            </a:pPr>
            <a:fld id="{A0B6E305-7F3F-4174-BBFD-883D23B44814}" type="slidenum">
              <a:rPr lang="fr-FR" sz="1000" b="0" strike="noStrike" spc="-1">
                <a:solidFill>
                  <a:srgbClr val="898989"/>
                </a:solidFill>
                <a:latin typeface="Arial"/>
                <a:ea typeface="DejaVu Sans"/>
              </a:rPr>
              <a:t>35</a:t>
            </a:fld>
            <a:endParaRPr lang="fr-FR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Espace réservé du contenu 1"/>
          <p:cNvSpPr/>
          <p:nvPr/>
        </p:nvSpPr>
        <p:spPr bwMode="auto">
          <a:xfrm>
            <a:off x="703080" y="1921320"/>
            <a:ext cx="8201520" cy="48535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4" name="Titre 1"/>
          <p:cNvSpPr/>
          <p:nvPr/>
        </p:nvSpPr>
        <p:spPr bwMode="auto">
          <a:xfrm>
            <a:off x="468360" y="274680"/>
            <a:ext cx="7552080" cy="914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fr-FR" sz="3200" b="1" strike="noStrike" spc="-1">
                <a:solidFill>
                  <a:srgbClr val="36A9E1"/>
                </a:solidFill>
                <a:latin typeface="Calibri"/>
                <a:ea typeface="Arial"/>
              </a:rPr>
              <a:t>Plaquette envoyée avec la lettre annonce 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" name="Image 611"/>
          <p:cNvPicPr/>
          <p:nvPr/>
        </p:nvPicPr>
        <p:blipFill>
          <a:blip r:embed="rId3"/>
          <a:stretch/>
        </p:blipFill>
        <p:spPr bwMode="auto">
          <a:xfrm>
            <a:off x="469439" y="1239840"/>
            <a:ext cx="3744720" cy="5298840"/>
          </a:xfrm>
          <a:prstGeom prst="rect">
            <a:avLst/>
          </a:prstGeom>
          <a:ln w="0">
            <a:noFill/>
          </a:ln>
        </p:spPr>
      </p:pic>
      <p:pic>
        <p:nvPicPr>
          <p:cNvPr id="146" name="Image 612"/>
          <p:cNvPicPr/>
          <p:nvPr/>
        </p:nvPicPr>
        <p:blipFill>
          <a:blip r:embed="rId4"/>
          <a:stretch/>
        </p:blipFill>
        <p:spPr bwMode="auto">
          <a:xfrm>
            <a:off x="4440600" y="1265759"/>
            <a:ext cx="3745440" cy="5297039"/>
          </a:xfrm>
          <a:prstGeom prst="rect">
            <a:avLst/>
          </a:prstGeom>
          <a:ln w="0">
            <a:noFill/>
          </a:ln>
        </p:spPr>
      </p:pic>
      <p:sp>
        <p:nvSpPr>
          <p:cNvPr id="147" name="ZoneTexte 1"/>
          <p:cNvSpPr/>
          <p:nvPr/>
        </p:nvSpPr>
        <p:spPr bwMode="auto">
          <a:xfrm>
            <a:off x="92520" y="6498720"/>
            <a:ext cx="304308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fr-FR" sz="1200" b="1" strike="noStrike" spc="-1">
                <a:solidFill>
                  <a:schemeClr val="accent5"/>
                </a:solidFill>
                <a:latin typeface="Calibri"/>
                <a:ea typeface="Arial"/>
              </a:rPr>
              <a:t>Conception graphique : Isabelle Milan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" name="Espace réservé du pied de page 4"/>
          <p:cNvSpPr/>
          <p:nvPr/>
        </p:nvSpPr>
        <p:spPr bwMode="auto">
          <a:xfrm>
            <a:off x="2195640" y="6381720"/>
            <a:ext cx="5393160" cy="3528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9" name="Espace réservé du numéro de diapositive 5"/>
          <p:cNvSpPr/>
          <p:nvPr/>
        </p:nvSpPr>
        <p:spPr bwMode="auto">
          <a:xfrm>
            <a:off x="7596360" y="6381720"/>
            <a:ext cx="1072080" cy="3528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spcBef>
                <a:spcPts val="201"/>
              </a:spcBef>
              <a:defRPr/>
            </a:pPr>
            <a:fld id="{49F65D3E-24A1-402D-956F-6B400297BCAB}" type="slidenum">
              <a:rPr lang="fr-FR" sz="1000" b="0" strike="noStrike" spc="-1">
                <a:solidFill>
                  <a:srgbClr val="898989"/>
                </a:solidFill>
                <a:latin typeface="Arial"/>
                <a:ea typeface="DejaVu Sans"/>
              </a:rPr>
              <a:t>36</a:t>
            </a:fld>
            <a:endParaRPr lang="fr-FR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Espace réservé du contenu 1"/>
          <p:cNvSpPr/>
          <p:nvPr/>
        </p:nvSpPr>
        <p:spPr bwMode="auto">
          <a:xfrm>
            <a:off x="335520" y="1399680"/>
            <a:ext cx="8201520" cy="48535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1" name="Titre 1"/>
          <p:cNvSpPr/>
          <p:nvPr/>
        </p:nvSpPr>
        <p:spPr bwMode="auto">
          <a:xfrm>
            <a:off x="468360" y="274680"/>
            <a:ext cx="7552080" cy="914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fr-FR" sz="3200" b="1" strike="noStrike" spc="-1">
                <a:solidFill>
                  <a:srgbClr val="36A9E1"/>
                </a:solidFill>
                <a:latin typeface="Calibri"/>
                <a:ea typeface="Arial"/>
              </a:rPr>
              <a:t>La lettre annonce 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Image 617"/>
          <p:cNvPicPr/>
          <p:nvPr/>
        </p:nvPicPr>
        <p:blipFill>
          <a:blip r:embed="rId3"/>
          <a:stretch/>
        </p:blipFill>
        <p:spPr bwMode="auto">
          <a:xfrm>
            <a:off x="512640" y="1260720"/>
            <a:ext cx="3778200" cy="5371920"/>
          </a:xfrm>
          <a:prstGeom prst="rect">
            <a:avLst/>
          </a:prstGeom>
          <a:ln w="0">
            <a:noFill/>
          </a:ln>
        </p:spPr>
      </p:pic>
      <p:pic>
        <p:nvPicPr>
          <p:cNvPr id="153" name="Image 618"/>
          <p:cNvPicPr/>
          <p:nvPr/>
        </p:nvPicPr>
        <p:blipFill>
          <a:blip r:embed="rId4"/>
          <a:stretch/>
        </p:blipFill>
        <p:spPr bwMode="auto">
          <a:xfrm>
            <a:off x="4462200" y="1257120"/>
            <a:ext cx="3777840" cy="5369039"/>
          </a:xfrm>
          <a:prstGeom prst="rect">
            <a:avLst/>
          </a:prstGeom>
          <a:ln w="0">
            <a:noFill/>
          </a:ln>
        </p:spPr>
      </p:pic>
      <p:sp>
        <p:nvSpPr>
          <p:cNvPr id="154" name="ZoneTexte 7"/>
          <p:cNvSpPr/>
          <p:nvPr/>
        </p:nvSpPr>
        <p:spPr bwMode="auto">
          <a:xfrm>
            <a:off x="84240" y="6512039"/>
            <a:ext cx="29790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fr-FR" sz="1200" b="1" strike="noStrike" spc="-1">
                <a:solidFill>
                  <a:schemeClr val="accent5"/>
                </a:solidFill>
                <a:latin typeface="Calibri"/>
                <a:ea typeface="Arial"/>
              </a:rPr>
              <a:t>Conception graphique : Isabelle Milan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" name="Titre 3"/>
          <p:cNvSpPr/>
          <p:nvPr/>
        </p:nvSpPr>
        <p:spPr bwMode="auto">
          <a:xfrm>
            <a:off x="468360" y="274680"/>
            <a:ext cx="7555320" cy="918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en-GB" sz="3200" b="1" strike="noStrike" spc="-1">
                <a:solidFill>
                  <a:srgbClr val="36A9E1"/>
                </a:solidFill>
                <a:latin typeface="Calibri"/>
                <a:ea typeface="Arial"/>
              </a:rPr>
              <a:t>Site Internet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Espace réservé du pied de page 3"/>
          <p:cNvSpPr/>
          <p:nvPr/>
        </p:nvSpPr>
        <p:spPr bwMode="auto">
          <a:xfrm>
            <a:off x="2195640" y="6381720"/>
            <a:ext cx="5396400" cy="356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7" name="Espace réservé du numéro de diapositive 3"/>
          <p:cNvSpPr/>
          <p:nvPr/>
        </p:nvSpPr>
        <p:spPr bwMode="auto">
          <a:xfrm>
            <a:off x="7596360" y="6381720"/>
            <a:ext cx="1075320" cy="356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spcBef>
                <a:spcPts val="201"/>
              </a:spcBef>
              <a:defRPr/>
            </a:pPr>
            <a:fld id="{47876D95-4234-48B9-B8D9-479BAFAF0605}" type="slidenum">
              <a:rPr lang="fr-FR" sz="1000" b="0" strike="noStrike" spc="-1">
                <a:solidFill>
                  <a:srgbClr val="898989"/>
                </a:solidFill>
                <a:latin typeface="Calibri"/>
                <a:ea typeface="DejaVu Sans"/>
              </a:rPr>
              <a:t>37</a:t>
            </a:fld>
            <a:endParaRPr lang="fr-FR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Espace réservé du contenu 4"/>
          <p:cNvSpPr/>
          <p:nvPr/>
        </p:nvSpPr>
        <p:spPr bwMode="auto">
          <a:xfrm>
            <a:off x="335520" y="1343520"/>
            <a:ext cx="8204760" cy="4856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47840" lvl="1" indent="-35568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Informations générales sur l’étude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447840" lvl="1" indent="-355680" defTabSz="914400">
              <a:lnSpc>
                <a:spcPct val="100000"/>
              </a:lnSpc>
              <a:buClr>
                <a:srgbClr val="00B0F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CATI : prise de rendez-vous pour répondre par téléphone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447840" lvl="1" indent="-355680" defTabSz="914400">
              <a:lnSpc>
                <a:spcPct val="100000"/>
              </a:lnSpc>
              <a:buClr>
                <a:srgbClr val="00B0F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CAWI : validation de l’identité et connexion au serveur du NIDI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9" name="Image 623"/>
          <p:cNvPicPr/>
          <p:nvPr/>
        </p:nvPicPr>
        <p:blipFill>
          <a:blip r:embed="rId3"/>
          <a:stretch/>
        </p:blipFill>
        <p:spPr bwMode="auto">
          <a:xfrm>
            <a:off x="6012000" y="2493000"/>
            <a:ext cx="2897280" cy="3333600"/>
          </a:xfrm>
          <a:prstGeom prst="rect">
            <a:avLst/>
          </a:prstGeom>
          <a:ln w="0">
            <a:noFill/>
          </a:ln>
        </p:spPr>
      </p:pic>
      <p:pic>
        <p:nvPicPr>
          <p:cNvPr id="160" name="Image 624"/>
          <p:cNvPicPr/>
          <p:nvPr/>
        </p:nvPicPr>
        <p:blipFill>
          <a:blip r:embed="rId4"/>
          <a:srcRect l="14623" t="-613" r="14623" b="40113"/>
          <a:stretch/>
        </p:blipFill>
        <p:spPr bwMode="auto">
          <a:xfrm>
            <a:off x="335520" y="2314440"/>
            <a:ext cx="5555160" cy="4144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/>
          </p:nvPr>
        </p:nvSpPr>
        <p:spPr bwMode="auto">
          <a:xfrm>
            <a:off x="468360" y="1311120"/>
            <a:ext cx="8400600" cy="4977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64960" lvl="1" indent="-26496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À temps fixe : lettres, e-mails, SMS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64960" lvl="1" indent="-26496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Si les 2 premiers appel sont sans réponse : message vocal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64960" lvl="1" indent="-264960" defTabSz="914400">
              <a:lnSpc>
                <a:spcPct val="100000"/>
              </a:lnSpc>
              <a:spcBef>
                <a:spcPts val="400"/>
              </a:spcBef>
              <a:buClr>
                <a:srgbClr val="00B0F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Au 7e et 13</a:t>
            </a:r>
            <a:r>
              <a:rPr lang="fr-FR" sz="1800" b="0" strike="noStrike" spc="-1" baseline="30000">
                <a:solidFill>
                  <a:srgbClr val="37424A"/>
                </a:solidFill>
                <a:latin typeface="Calibri"/>
                <a:ea typeface="DejaVu Sans"/>
              </a:rPr>
              <a:t>e</a:t>
            </a: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 appel : e-mail ou SMS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100080" defTabSz="914400"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  <a:defRPr/>
            </a:pPr>
            <a:r>
              <a:rPr lang="fr-FR" sz="1200" b="0" strike="noStrike" spc="-1">
                <a:solidFill>
                  <a:schemeClr val="accent3">
                    <a:lumMod val="75000"/>
                  </a:schemeClr>
                </a:solidFill>
                <a:latin typeface="Calibri"/>
                <a:ea typeface="DejaVu Sans"/>
              </a:rPr>
              <a:t>				*     Relance mail à ceux qui n’ont pas de téléphone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100080" defTabSz="914400"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  <a:defRPr/>
            </a:pPr>
            <a:r>
              <a:rPr lang="fr-FR" sz="1200" b="0" strike="noStrike" spc="-1">
                <a:solidFill>
                  <a:srgbClr val="C00000"/>
                </a:solidFill>
                <a:latin typeface="Calibri"/>
                <a:ea typeface="DejaVu Sans"/>
              </a:rPr>
              <a:t>				**   Lettre aux adresses sans téléphone ni mail, annonçant la date de fin de la collecte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100080" defTabSz="914400"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  <a:defRPr/>
            </a:pPr>
            <a:r>
              <a:rPr lang="fr-FR" sz="1200" b="0" strike="noStrike" spc="-1">
                <a:solidFill>
                  <a:srgbClr val="C00000"/>
                </a:solidFill>
                <a:latin typeface="Calibri"/>
                <a:ea typeface="DejaVu Sans"/>
              </a:rPr>
              <a:t>				*** Lettre de remerciement aux personnes ayant répondu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  <a:p>
            <a:pPr marL="264960" lvl="1" indent="-264960" defTabSz="914400">
              <a:lnSpc>
                <a:spcPct val="100000"/>
              </a:lnSpc>
              <a:spcBef>
                <a:spcPts val="1199"/>
              </a:spcBef>
              <a:buClr>
                <a:srgbClr val="00B0F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1600" b="0" strike="noStrike" spc="-1">
                <a:solidFill>
                  <a:srgbClr val="37424A"/>
                </a:solidFill>
                <a:latin typeface="Calibri"/>
                <a:ea typeface="DejaVu Sans"/>
              </a:rPr>
              <a:t>Calendrier de relances </a:t>
            </a:r>
            <a:r>
              <a:rPr lang="fr-FR" sz="1600" b="1" strike="noStrike" spc="-1">
                <a:solidFill>
                  <a:srgbClr val="37424A"/>
                </a:solidFill>
                <a:latin typeface="Calibri"/>
                <a:ea typeface="DejaVu Sans"/>
              </a:rPr>
              <a:t>adapté aux particularités</a:t>
            </a:r>
            <a:r>
              <a:rPr lang="fr-FR" sz="1600" b="0" strike="noStrike" spc="-1">
                <a:solidFill>
                  <a:srgbClr val="37424A"/>
                </a:solidFill>
                <a:latin typeface="Calibri"/>
                <a:ea typeface="DejaVu Sans"/>
              </a:rPr>
              <a:t> de chaque période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264960" lvl="1" indent="-264960" defTabSz="914400">
              <a:lnSpc>
                <a:spcPct val="100000"/>
              </a:lnSpc>
              <a:buClr>
                <a:srgbClr val="00B0F0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1600" b="1" strike="noStrike" spc="-1">
                <a:solidFill>
                  <a:srgbClr val="37424A"/>
                </a:solidFill>
                <a:latin typeface="Calibri"/>
                <a:ea typeface="DejaVu Sans"/>
              </a:rPr>
              <a:t>Peu avant la fin de la collecte</a:t>
            </a:r>
            <a:r>
              <a:rPr lang="fr-FR" sz="1600" b="0" strike="noStrike" spc="-1">
                <a:solidFill>
                  <a:srgbClr val="37424A"/>
                </a:solidFill>
                <a:latin typeface="Calibri"/>
                <a:ea typeface="DejaVu Sans"/>
              </a:rPr>
              <a:t> : Relance commune aux adresses des trois premières périodes qui sont toujours en cours 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title"/>
          </p:nvPr>
        </p:nvSpPr>
        <p:spPr bwMode="auto">
          <a:xfrm>
            <a:off x="468360" y="274680"/>
            <a:ext cx="7558200" cy="920879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fr-FR" sz="3600" b="1" strike="noStrike" spc="-1">
                <a:solidFill>
                  <a:srgbClr val="36A9E1"/>
                </a:solidFill>
                <a:latin typeface="Calibri"/>
                <a:ea typeface="Arial"/>
              </a:rPr>
              <a:t>Relances et appels par période</a:t>
            </a:r>
            <a:endParaRPr lang="fr-FR" sz="3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3" name="Groupe 20"/>
          <p:cNvGrpSpPr/>
          <p:nvPr/>
        </p:nvGrpSpPr>
        <p:grpSpPr bwMode="auto">
          <a:xfrm>
            <a:off x="971280" y="2881440"/>
            <a:ext cx="6595920" cy="1585080"/>
            <a:chOff x="971280" y="2881440"/>
            <a:chExt cx="6595920" cy="1585080"/>
          </a:xfrm>
        </p:grpSpPr>
        <p:sp>
          <p:nvSpPr>
            <p:cNvPr id="164" name="Rectangle 1"/>
            <p:cNvSpPr/>
            <p:nvPr/>
          </p:nvSpPr>
          <p:spPr bwMode="auto">
            <a:xfrm>
              <a:off x="996840" y="2881440"/>
              <a:ext cx="6562800" cy="29916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63D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defRPr/>
              </a:pPr>
              <a:r>
                <a:rPr lang="fr-FR" sz="1600" b="1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Collecte internet</a:t>
              </a:r>
              <a:endParaRPr lang="fr-FR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" name="Rectangle 9"/>
            <p:cNvSpPr/>
            <p:nvPr/>
          </p:nvSpPr>
          <p:spPr bwMode="auto">
            <a:xfrm>
              <a:off x="2699640" y="3525480"/>
              <a:ext cx="3814920" cy="303120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1F497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defRPr/>
              </a:pPr>
              <a:r>
                <a:rPr lang="fr-FR" sz="1600" b="1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Appels téléphoniques</a:t>
              </a:r>
              <a:endParaRPr lang="fr-FR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66" name="Connecteur droit 4"/>
            <p:cNvCxnSpPr>
              <a:cxnSpLocks/>
            </p:cNvCxnSpPr>
            <p:nvPr/>
          </p:nvCxnSpPr>
          <p:spPr bwMode="auto">
            <a:xfrm flipH="1" flipV="1">
              <a:off x="971280" y="4274640"/>
              <a:ext cx="6590880" cy="10440"/>
            </a:xfrm>
            <a:prstGeom prst="straightConnector1">
              <a:avLst/>
            </a:prstGeom>
            <a:ln w="12700">
              <a:solidFill>
                <a:srgbClr val="002452"/>
              </a:solidFill>
              <a:prstDash val="sysDash"/>
              <a:round/>
            </a:ln>
          </p:spPr>
        </p:cxnSp>
        <p:cxnSp>
          <p:nvCxnSpPr>
            <p:cNvPr id="167" name="Connecteur droit 6"/>
            <p:cNvCxnSpPr>
              <a:cxnSpLocks/>
            </p:cNvCxnSpPr>
            <p:nvPr/>
          </p:nvCxnSpPr>
          <p:spPr bwMode="auto">
            <a:xfrm>
              <a:off x="971280" y="4069080"/>
              <a:ext cx="6480" cy="362160"/>
            </a:xfrm>
            <a:prstGeom prst="straightConnector1">
              <a:avLst/>
            </a:prstGeom>
            <a:ln w="0">
              <a:solidFill>
                <a:srgbClr val="002452"/>
              </a:solidFill>
            </a:ln>
          </p:spPr>
        </p:cxnSp>
        <p:cxnSp>
          <p:nvCxnSpPr>
            <p:cNvPr id="168" name="Connecteur droit 21"/>
            <p:cNvCxnSpPr>
              <a:cxnSpLocks/>
            </p:cNvCxnSpPr>
            <p:nvPr/>
          </p:nvCxnSpPr>
          <p:spPr bwMode="auto">
            <a:xfrm>
              <a:off x="6516000" y="4062960"/>
              <a:ext cx="6120" cy="361080"/>
            </a:xfrm>
            <a:prstGeom prst="straightConnector1">
              <a:avLst/>
            </a:prstGeom>
            <a:ln w="0">
              <a:solidFill>
                <a:srgbClr val="002452"/>
              </a:solidFill>
            </a:ln>
          </p:spPr>
        </p:cxnSp>
        <p:cxnSp>
          <p:nvCxnSpPr>
            <p:cNvPr id="169" name="Connecteur droit 22"/>
            <p:cNvCxnSpPr>
              <a:cxnSpLocks/>
            </p:cNvCxnSpPr>
            <p:nvPr/>
          </p:nvCxnSpPr>
          <p:spPr bwMode="auto">
            <a:xfrm>
              <a:off x="7560720" y="4105080"/>
              <a:ext cx="6840" cy="361800"/>
            </a:xfrm>
            <a:prstGeom prst="straightConnector1">
              <a:avLst/>
            </a:prstGeom>
            <a:ln w="0">
              <a:solidFill>
                <a:srgbClr val="002452"/>
              </a:solidFill>
            </a:ln>
          </p:spPr>
        </p:cxnSp>
        <p:cxnSp>
          <p:nvCxnSpPr>
            <p:cNvPr id="170" name="Connecteur droit 14"/>
            <p:cNvCxnSpPr>
              <a:cxnSpLocks/>
            </p:cNvCxnSpPr>
            <p:nvPr/>
          </p:nvCxnSpPr>
          <p:spPr bwMode="auto">
            <a:xfrm>
              <a:off x="2699640" y="4078440"/>
              <a:ext cx="5760" cy="362160"/>
            </a:xfrm>
            <a:prstGeom prst="straightConnector1">
              <a:avLst/>
            </a:prstGeom>
            <a:ln w="0">
              <a:solidFill>
                <a:srgbClr val="002452"/>
              </a:solidFill>
            </a:ln>
          </p:spPr>
        </p:cxnSp>
      </p:grpSp>
      <p:cxnSp>
        <p:nvCxnSpPr>
          <p:cNvPr id="171" name="Connecteur droit 15"/>
          <p:cNvCxnSpPr>
            <a:cxnSpLocks/>
          </p:cNvCxnSpPr>
          <p:nvPr/>
        </p:nvCxnSpPr>
        <p:spPr bwMode="auto">
          <a:xfrm>
            <a:off x="965520" y="2480760"/>
            <a:ext cx="6120" cy="2016720"/>
          </a:xfrm>
          <a:prstGeom prst="straightConnector1">
            <a:avLst/>
          </a:prstGeom>
          <a:ln w="28575">
            <a:solidFill>
              <a:srgbClr val="BE4B48"/>
            </a:solidFill>
            <a:round/>
          </a:ln>
        </p:spPr>
      </p:cxnSp>
      <p:cxnSp>
        <p:nvCxnSpPr>
          <p:cNvPr id="172" name="Connecteur droit 17"/>
          <p:cNvCxnSpPr>
            <a:cxnSpLocks/>
          </p:cNvCxnSpPr>
          <p:nvPr/>
        </p:nvCxnSpPr>
        <p:spPr bwMode="auto">
          <a:xfrm>
            <a:off x="2402280" y="2480760"/>
            <a:ext cx="1440" cy="2016720"/>
          </a:xfrm>
          <a:prstGeom prst="straightConnector1">
            <a:avLst/>
          </a:prstGeom>
          <a:ln w="28575">
            <a:solidFill>
              <a:srgbClr val="BE4B48"/>
            </a:solidFill>
            <a:round/>
          </a:ln>
        </p:spPr>
      </p:cxnSp>
      <p:cxnSp>
        <p:nvCxnSpPr>
          <p:cNvPr id="173" name="Connecteur droit 18"/>
          <p:cNvCxnSpPr>
            <a:cxnSpLocks/>
          </p:cNvCxnSpPr>
          <p:nvPr/>
        </p:nvCxnSpPr>
        <p:spPr bwMode="auto">
          <a:xfrm>
            <a:off x="5292000" y="2480760"/>
            <a:ext cx="1440" cy="2016720"/>
          </a:xfrm>
          <a:prstGeom prst="straightConnector1">
            <a:avLst/>
          </a:prstGeom>
          <a:ln w="28575">
            <a:solidFill>
              <a:srgbClr val="BE4B48"/>
            </a:solidFill>
            <a:prstDash val="sysDash"/>
            <a:round/>
          </a:ln>
        </p:spPr>
      </p:cxnSp>
      <p:cxnSp>
        <p:nvCxnSpPr>
          <p:cNvPr id="174" name="Connecteur droit 19"/>
          <p:cNvCxnSpPr>
            <a:cxnSpLocks/>
          </p:cNvCxnSpPr>
          <p:nvPr/>
        </p:nvCxnSpPr>
        <p:spPr bwMode="auto">
          <a:xfrm>
            <a:off x="1403640" y="2480760"/>
            <a:ext cx="1440" cy="2016720"/>
          </a:xfrm>
          <a:prstGeom prst="straightConnector1">
            <a:avLst/>
          </a:prstGeom>
          <a:ln w="28575">
            <a:solidFill>
              <a:srgbClr val="98B855"/>
            </a:solidFill>
            <a:round/>
          </a:ln>
        </p:spPr>
      </p:cxnSp>
      <p:cxnSp>
        <p:nvCxnSpPr>
          <p:cNvPr id="175" name="Connecteur droit 21"/>
          <p:cNvCxnSpPr>
            <a:cxnSpLocks/>
          </p:cNvCxnSpPr>
          <p:nvPr/>
        </p:nvCxnSpPr>
        <p:spPr bwMode="auto">
          <a:xfrm>
            <a:off x="2492640" y="2480760"/>
            <a:ext cx="1440" cy="2016720"/>
          </a:xfrm>
          <a:prstGeom prst="straightConnector1">
            <a:avLst/>
          </a:prstGeom>
          <a:ln w="28575">
            <a:solidFill>
              <a:srgbClr val="98B855"/>
            </a:solidFill>
            <a:round/>
          </a:ln>
        </p:spPr>
      </p:cxnSp>
      <p:cxnSp>
        <p:nvCxnSpPr>
          <p:cNvPr id="176" name="Connecteur droit 22"/>
          <p:cNvCxnSpPr>
            <a:cxnSpLocks/>
          </p:cNvCxnSpPr>
          <p:nvPr/>
        </p:nvCxnSpPr>
        <p:spPr bwMode="auto">
          <a:xfrm>
            <a:off x="3851640" y="2480760"/>
            <a:ext cx="1440" cy="2016720"/>
          </a:xfrm>
          <a:prstGeom prst="straightConnector1">
            <a:avLst/>
          </a:prstGeom>
          <a:ln w="28575">
            <a:solidFill>
              <a:srgbClr val="98B855"/>
            </a:solidFill>
            <a:prstDash val="sysDash"/>
            <a:round/>
          </a:ln>
        </p:spPr>
      </p:cxnSp>
      <p:sp>
        <p:nvSpPr>
          <p:cNvPr id="177" name="ZoneTexte 14"/>
          <p:cNvSpPr/>
          <p:nvPr/>
        </p:nvSpPr>
        <p:spPr bwMode="auto">
          <a:xfrm>
            <a:off x="1261440" y="4583160"/>
            <a:ext cx="284760" cy="224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fr-FR" sz="1000" b="1" strike="noStrike" spc="-1">
                <a:solidFill>
                  <a:schemeClr val="accent3"/>
                </a:solidFill>
                <a:latin typeface="Arial"/>
                <a:ea typeface="Arial"/>
              </a:rPr>
              <a:t>J4</a:t>
            </a:r>
            <a:endParaRPr lang="fr-FR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ZoneTexte 25"/>
          <p:cNvSpPr/>
          <p:nvPr/>
        </p:nvSpPr>
        <p:spPr bwMode="auto">
          <a:xfrm>
            <a:off x="827640" y="4583160"/>
            <a:ext cx="142560" cy="224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fr-FR" sz="1000" b="1" strike="noStrike" spc="-1">
                <a:solidFill>
                  <a:srgbClr val="C00000"/>
                </a:solidFill>
                <a:latin typeface="Arial"/>
                <a:ea typeface="Arial"/>
              </a:rPr>
              <a:t>J</a:t>
            </a:r>
            <a:endParaRPr lang="fr-FR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ZoneTexte 26"/>
          <p:cNvSpPr/>
          <p:nvPr/>
        </p:nvSpPr>
        <p:spPr bwMode="auto">
          <a:xfrm>
            <a:off x="2339640" y="4583160"/>
            <a:ext cx="311040" cy="224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fr-FR" sz="1000" b="1" strike="noStrike" spc="-1">
                <a:solidFill>
                  <a:schemeClr val="accent3"/>
                </a:solidFill>
                <a:latin typeface="Arial"/>
                <a:ea typeface="Arial"/>
              </a:rPr>
              <a:t>J15</a:t>
            </a:r>
            <a:endParaRPr lang="fr-FR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ZoneTexte 27"/>
          <p:cNvSpPr/>
          <p:nvPr/>
        </p:nvSpPr>
        <p:spPr bwMode="auto">
          <a:xfrm>
            <a:off x="2123640" y="4583160"/>
            <a:ext cx="297720" cy="224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fr-FR" sz="1000" b="1" strike="noStrike" spc="-1">
                <a:solidFill>
                  <a:srgbClr val="C00000"/>
                </a:solidFill>
                <a:latin typeface="Arial"/>
                <a:ea typeface="Arial"/>
              </a:rPr>
              <a:t>J14</a:t>
            </a:r>
            <a:endParaRPr lang="fr-FR" sz="1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1" name="Connecteur droit 28"/>
          <p:cNvCxnSpPr>
            <a:cxnSpLocks/>
          </p:cNvCxnSpPr>
          <p:nvPr/>
        </p:nvCxnSpPr>
        <p:spPr bwMode="auto">
          <a:xfrm>
            <a:off x="2600280" y="2480760"/>
            <a:ext cx="1440" cy="2016720"/>
          </a:xfrm>
          <a:prstGeom prst="straightConnector1">
            <a:avLst/>
          </a:prstGeom>
          <a:ln w="28575">
            <a:solidFill>
              <a:srgbClr val="FFC000"/>
            </a:solidFill>
            <a:round/>
          </a:ln>
        </p:spPr>
      </p:cxnSp>
      <p:sp>
        <p:nvSpPr>
          <p:cNvPr id="182" name="ZoneTexte 29"/>
          <p:cNvSpPr/>
          <p:nvPr/>
        </p:nvSpPr>
        <p:spPr bwMode="auto">
          <a:xfrm>
            <a:off x="2555640" y="4583160"/>
            <a:ext cx="311040" cy="224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fr-FR" sz="1000" b="1" strike="noStrike" spc="-1">
                <a:solidFill>
                  <a:srgbClr val="FFC000"/>
                </a:solidFill>
                <a:latin typeface="Arial"/>
                <a:ea typeface="Arial"/>
              </a:rPr>
              <a:t>J16</a:t>
            </a:r>
            <a:endParaRPr lang="fr-FR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ZoneTexte 30"/>
          <p:cNvSpPr/>
          <p:nvPr/>
        </p:nvSpPr>
        <p:spPr bwMode="auto">
          <a:xfrm>
            <a:off x="3616200" y="4521600"/>
            <a:ext cx="399600" cy="285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fr-FR" sz="1000" b="1" strike="noStrike" spc="-1">
                <a:solidFill>
                  <a:schemeClr val="accent3"/>
                </a:solidFill>
                <a:latin typeface="Arial"/>
                <a:ea typeface="Arial"/>
              </a:rPr>
              <a:t>J28</a:t>
            </a:r>
            <a:r>
              <a:rPr lang="fr-FR" sz="1400" b="1" strike="noStrike" spc="-1">
                <a:solidFill>
                  <a:schemeClr val="accent3"/>
                </a:solidFill>
                <a:latin typeface="Arial"/>
                <a:ea typeface="Arial"/>
              </a:rPr>
              <a:t>*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4" name="Connecteur droit 31"/>
          <p:cNvCxnSpPr>
            <a:cxnSpLocks/>
          </p:cNvCxnSpPr>
          <p:nvPr/>
        </p:nvCxnSpPr>
        <p:spPr bwMode="auto">
          <a:xfrm>
            <a:off x="4680360" y="2480760"/>
            <a:ext cx="1440" cy="2016720"/>
          </a:xfrm>
          <a:prstGeom prst="straightConnector1">
            <a:avLst/>
          </a:prstGeom>
          <a:ln w="28575">
            <a:solidFill>
              <a:srgbClr val="98B855"/>
            </a:solidFill>
            <a:prstDash val="sysDash"/>
            <a:round/>
          </a:ln>
        </p:spPr>
      </p:cxnSp>
      <p:sp>
        <p:nvSpPr>
          <p:cNvPr id="185" name="ZoneTexte 32"/>
          <p:cNvSpPr/>
          <p:nvPr/>
        </p:nvSpPr>
        <p:spPr bwMode="auto">
          <a:xfrm>
            <a:off x="4658760" y="4521600"/>
            <a:ext cx="401040" cy="285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fr-FR" sz="1000" b="1" strike="noStrike" spc="-1">
                <a:solidFill>
                  <a:schemeClr val="accent3"/>
                </a:solidFill>
                <a:latin typeface="Arial"/>
                <a:ea typeface="Arial"/>
              </a:rPr>
              <a:t>J36</a:t>
            </a:r>
            <a:r>
              <a:rPr lang="fr-FR" sz="1400" b="1" strike="noStrike" spc="-1">
                <a:solidFill>
                  <a:schemeClr val="accent3"/>
                </a:solidFill>
                <a:latin typeface="Arial"/>
                <a:ea typeface="Arial"/>
              </a:rPr>
              <a:t>*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ZoneTexte 33"/>
          <p:cNvSpPr/>
          <p:nvPr/>
        </p:nvSpPr>
        <p:spPr bwMode="auto">
          <a:xfrm>
            <a:off x="5076000" y="4521600"/>
            <a:ext cx="455400" cy="285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fr-FR" sz="1000" b="1" strike="noStrike" spc="-1">
                <a:solidFill>
                  <a:srgbClr val="C00000"/>
                </a:solidFill>
                <a:latin typeface="Arial"/>
                <a:ea typeface="Arial"/>
              </a:rPr>
              <a:t>J42</a:t>
            </a:r>
            <a:r>
              <a:rPr lang="fr-FR" sz="1400" b="1" strike="noStrike" spc="-1">
                <a:solidFill>
                  <a:srgbClr val="C00000"/>
                </a:solidFill>
                <a:latin typeface="Arial"/>
                <a:ea typeface="Arial"/>
              </a:rPr>
              <a:t>**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7" name="Connecteur droit 34"/>
          <p:cNvCxnSpPr>
            <a:cxnSpLocks/>
          </p:cNvCxnSpPr>
          <p:nvPr/>
        </p:nvCxnSpPr>
        <p:spPr bwMode="auto">
          <a:xfrm>
            <a:off x="5993640" y="2480760"/>
            <a:ext cx="1440" cy="2016720"/>
          </a:xfrm>
          <a:prstGeom prst="straightConnector1">
            <a:avLst/>
          </a:prstGeom>
          <a:ln w="28575">
            <a:solidFill>
              <a:srgbClr val="98B855"/>
            </a:solidFill>
            <a:round/>
          </a:ln>
        </p:spPr>
      </p:cxnSp>
      <p:cxnSp>
        <p:nvCxnSpPr>
          <p:cNvPr id="188" name="Connecteur droit 35"/>
          <p:cNvCxnSpPr>
            <a:cxnSpLocks/>
          </p:cNvCxnSpPr>
          <p:nvPr/>
        </p:nvCxnSpPr>
        <p:spPr bwMode="auto">
          <a:xfrm>
            <a:off x="6032520" y="2480760"/>
            <a:ext cx="1440" cy="2016720"/>
          </a:xfrm>
          <a:prstGeom prst="straightConnector1">
            <a:avLst/>
          </a:prstGeom>
          <a:ln w="28575">
            <a:solidFill>
              <a:srgbClr val="FFC000"/>
            </a:solidFill>
            <a:round/>
          </a:ln>
        </p:spPr>
      </p:cxnSp>
      <p:sp>
        <p:nvSpPr>
          <p:cNvPr id="189" name="ZoneTexte 37"/>
          <p:cNvSpPr/>
          <p:nvPr/>
        </p:nvSpPr>
        <p:spPr bwMode="auto">
          <a:xfrm>
            <a:off x="5868000" y="4583160"/>
            <a:ext cx="455400" cy="224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fr-FR" sz="1000" b="1" strike="noStrike" spc="-1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</a:rPr>
              <a:t>J4</a:t>
            </a:r>
            <a:r>
              <a:rPr lang="fr-FR" sz="1000" b="1" strike="noStrike" spc="-1">
                <a:solidFill>
                  <a:srgbClr val="FFC000"/>
                </a:solidFill>
                <a:latin typeface="Arial"/>
                <a:ea typeface="Arial"/>
              </a:rPr>
              <a:t>9</a:t>
            </a:r>
            <a:endParaRPr lang="fr-FR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ZoneTexte 39"/>
          <p:cNvSpPr/>
          <p:nvPr/>
        </p:nvSpPr>
        <p:spPr bwMode="auto">
          <a:xfrm>
            <a:off x="8145720" y="4521600"/>
            <a:ext cx="601560" cy="285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fr-FR" sz="1000" b="1" strike="noStrike" spc="-1">
                <a:solidFill>
                  <a:srgbClr val="C00000"/>
                </a:solidFill>
                <a:latin typeface="Arial"/>
                <a:ea typeface="Arial"/>
              </a:rPr>
              <a:t>J70</a:t>
            </a:r>
            <a:r>
              <a:rPr lang="fr-FR" sz="1400" b="1" strike="noStrike" spc="-1">
                <a:solidFill>
                  <a:srgbClr val="C00000"/>
                </a:solidFill>
                <a:latin typeface="Arial"/>
                <a:ea typeface="Arial"/>
              </a:rPr>
              <a:t>***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ZoneTexte 40"/>
          <p:cNvSpPr/>
          <p:nvPr/>
        </p:nvSpPr>
        <p:spPr bwMode="auto">
          <a:xfrm>
            <a:off x="2750400" y="4275000"/>
            <a:ext cx="311040" cy="224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fr-FR" sz="10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Arial"/>
                <a:ea typeface="Arial"/>
              </a:rPr>
              <a:t>J17</a:t>
            </a:r>
            <a:endParaRPr lang="fr-FR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ZoneTexte 41"/>
          <p:cNvSpPr/>
          <p:nvPr/>
        </p:nvSpPr>
        <p:spPr bwMode="auto">
          <a:xfrm>
            <a:off x="6563880" y="4275000"/>
            <a:ext cx="311040" cy="224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fr-FR" sz="10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Arial"/>
                <a:ea typeface="Arial"/>
              </a:rPr>
              <a:t>J54</a:t>
            </a:r>
            <a:endParaRPr lang="fr-FR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ZoneTexte 42"/>
          <p:cNvSpPr/>
          <p:nvPr/>
        </p:nvSpPr>
        <p:spPr bwMode="auto">
          <a:xfrm>
            <a:off x="7571880" y="4275000"/>
            <a:ext cx="311040" cy="224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fr-FR" sz="10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Arial"/>
                <a:ea typeface="Arial"/>
              </a:rPr>
              <a:t>J63</a:t>
            </a:r>
            <a:endParaRPr lang="fr-FR" sz="1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94" name="Connecteur droit avec flèche 24"/>
          <p:cNvCxnSpPr>
            <a:cxnSpLocks/>
          </p:cNvCxnSpPr>
          <p:nvPr/>
        </p:nvCxnSpPr>
        <p:spPr bwMode="auto">
          <a:xfrm>
            <a:off x="3328920" y="2313000"/>
            <a:ext cx="92160" cy="439200"/>
          </a:xfrm>
          <a:prstGeom prst="straightConnector1">
            <a:avLst/>
          </a:prstGeom>
          <a:ln w="28575">
            <a:solidFill>
              <a:srgbClr val="77933C"/>
            </a:solidFill>
            <a:round/>
            <a:tailEnd type="triangle" w="med" len="med"/>
          </a:ln>
        </p:spPr>
      </p:cxnSp>
      <p:cxnSp>
        <p:nvCxnSpPr>
          <p:cNvPr id="195" name="Connecteur droit avec flèche 43"/>
          <p:cNvCxnSpPr>
            <a:cxnSpLocks/>
          </p:cNvCxnSpPr>
          <p:nvPr/>
        </p:nvCxnSpPr>
        <p:spPr bwMode="auto">
          <a:xfrm>
            <a:off x="3321000" y="2313000"/>
            <a:ext cx="947520" cy="431640"/>
          </a:xfrm>
          <a:prstGeom prst="straightConnector1">
            <a:avLst/>
          </a:prstGeom>
          <a:ln w="28575">
            <a:solidFill>
              <a:srgbClr val="FFC000"/>
            </a:solidFill>
            <a:round/>
            <a:tailEnd type="triangle" w="med" len="med"/>
          </a:ln>
        </p:spPr>
      </p:cxnSp>
      <p:cxnSp>
        <p:nvCxnSpPr>
          <p:cNvPr id="196" name="Connecteur droit 38"/>
          <p:cNvCxnSpPr>
            <a:cxnSpLocks/>
          </p:cNvCxnSpPr>
          <p:nvPr/>
        </p:nvCxnSpPr>
        <p:spPr bwMode="auto">
          <a:xfrm>
            <a:off x="8295120" y="2480760"/>
            <a:ext cx="1440" cy="2016720"/>
          </a:xfrm>
          <a:prstGeom prst="straightConnector1">
            <a:avLst/>
          </a:prstGeom>
          <a:ln w="28575">
            <a:solidFill>
              <a:srgbClr val="BE4B48"/>
            </a:solidFill>
            <a:round/>
          </a:ln>
        </p:spPr>
      </p:cxnSp>
      <p:sp>
        <p:nvSpPr>
          <p:cNvPr id="197" name="Rectangle 54"/>
          <p:cNvSpPr/>
          <p:nvPr/>
        </p:nvSpPr>
        <p:spPr bwMode="auto">
          <a:xfrm>
            <a:off x="6876360" y="1527480"/>
            <a:ext cx="502560" cy="478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320" rIns="90000" bIns="4320" anchor="ctr">
            <a:noAutofit/>
          </a:bodyPr>
          <a:lstStyle/>
          <a:p>
            <a:pPr algn="ctr" defTabSz="914400">
              <a:lnSpc>
                <a:spcPct val="100000"/>
              </a:lnSpc>
              <a:defRPr/>
            </a:pPr>
            <a:endParaRPr lang="fr-FR" sz="1400" b="1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98" name="Rectangle 55"/>
          <p:cNvSpPr/>
          <p:nvPr/>
        </p:nvSpPr>
        <p:spPr bwMode="auto">
          <a:xfrm>
            <a:off x="6876360" y="1747080"/>
            <a:ext cx="502560" cy="478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7933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320" rIns="90000" bIns="4320" anchor="ctr">
            <a:noAutofit/>
          </a:bodyPr>
          <a:lstStyle/>
          <a:p>
            <a:pPr algn="ctr" defTabSz="914400">
              <a:lnSpc>
                <a:spcPct val="100000"/>
              </a:lnSpc>
              <a:defRPr/>
            </a:pPr>
            <a:endParaRPr lang="fr-FR" sz="1400" b="1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99" name="Rectangle 56"/>
          <p:cNvSpPr/>
          <p:nvPr/>
        </p:nvSpPr>
        <p:spPr bwMode="auto">
          <a:xfrm>
            <a:off x="6876360" y="1971720"/>
            <a:ext cx="502560" cy="478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320" rIns="90000" bIns="4320" anchor="ctr">
            <a:noAutofit/>
          </a:bodyPr>
          <a:lstStyle/>
          <a:p>
            <a:pPr algn="ctr" defTabSz="914400">
              <a:lnSpc>
                <a:spcPct val="100000"/>
              </a:lnSpc>
              <a:defRPr/>
            </a:pPr>
            <a:endParaRPr lang="fr-FR" sz="1400" b="1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00" name="ZoneTexte 57"/>
          <p:cNvSpPr/>
          <p:nvPr/>
        </p:nvSpPr>
        <p:spPr bwMode="auto">
          <a:xfrm>
            <a:off x="7445880" y="1406880"/>
            <a:ext cx="83844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fr-FR" sz="1100" b="1" strike="noStrike" spc="-1">
                <a:solidFill>
                  <a:schemeClr val="dk1"/>
                </a:solidFill>
                <a:latin typeface="Arial"/>
                <a:ea typeface="Arial"/>
              </a:rPr>
              <a:t>Lettre</a:t>
            </a:r>
            <a:endParaRPr lang="fr-F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ZoneTexte 58"/>
          <p:cNvSpPr/>
          <p:nvPr/>
        </p:nvSpPr>
        <p:spPr bwMode="auto">
          <a:xfrm>
            <a:off x="7464600" y="1621440"/>
            <a:ext cx="83844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fr-FR" sz="1100" b="1" strike="noStrike" spc="-1">
                <a:solidFill>
                  <a:schemeClr val="dk1"/>
                </a:solidFill>
                <a:latin typeface="Arial"/>
                <a:ea typeface="Arial"/>
              </a:rPr>
              <a:t>E-mail</a:t>
            </a:r>
            <a:endParaRPr lang="fr-F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ZoneTexte 59"/>
          <p:cNvSpPr/>
          <p:nvPr/>
        </p:nvSpPr>
        <p:spPr bwMode="auto">
          <a:xfrm>
            <a:off x="7453800" y="1855440"/>
            <a:ext cx="83844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fr-FR" sz="1100" b="1" strike="noStrike" spc="-1">
                <a:solidFill>
                  <a:schemeClr val="dk1"/>
                </a:solidFill>
                <a:latin typeface="Arial"/>
                <a:ea typeface="Arial"/>
              </a:rPr>
              <a:t>SMS</a:t>
            </a:r>
            <a:endParaRPr lang="fr-FR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/>
          </p:nvPr>
        </p:nvSpPr>
        <p:spPr bwMode="auto">
          <a:xfrm>
            <a:off x="413280" y="1283759"/>
            <a:ext cx="8207640" cy="4524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defRPr/>
            </a:pPr>
            <a:r>
              <a:rPr lang="fr-FR" sz="2000" b="1" strike="noStrike" spc="-1">
                <a:solidFill>
                  <a:srgbClr val="37424A"/>
                </a:solidFill>
                <a:latin typeface="Calibri"/>
                <a:ea typeface="Arial"/>
              </a:rPr>
              <a:t>Numéros appelants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Usage de Numéros polyvalents vérifiés (NPV) régionalisés (01 à 05) et 09 (pour les 06 et 09), appel par le dialer (</a:t>
            </a:r>
            <a:r>
              <a:rPr lang="fr-FR" sz="1800" b="0" i="1" strike="noStrike" spc="-1">
                <a:solidFill>
                  <a:srgbClr val="37424A"/>
                </a:solidFill>
                <a:latin typeface="Calibri"/>
                <a:ea typeface="DejaVu Sans"/>
              </a:rPr>
              <a:t>Progressive</a:t>
            </a: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)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12800" lvl="2" indent="-264960" defTabSz="914400">
              <a:lnSpc>
                <a:spcPct val="100000"/>
              </a:lnSpc>
              <a:spcBef>
                <a:spcPts val="3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Si aucune décroche après 4 appels et sous certaines conditions : reprise des appels en manuel (</a:t>
            </a:r>
            <a:r>
              <a:rPr lang="fr-FR" sz="1800" b="0" i="1" strike="noStrike" spc="-1">
                <a:solidFill>
                  <a:srgbClr val="37424A"/>
                </a:solidFill>
                <a:latin typeface="Calibri"/>
                <a:ea typeface="DejaVu Sans"/>
              </a:rPr>
              <a:t>Preview</a:t>
            </a: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)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lvl="2" indent="-343080" defTabSz="91440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1" strike="noStrike" spc="-1">
                <a:solidFill>
                  <a:srgbClr val="37424A"/>
                </a:solidFill>
                <a:latin typeface="Calibri"/>
                <a:ea typeface="Arial"/>
              </a:rPr>
              <a:t>Numéros appelés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12800" lvl="2" indent="-264960" defTabSz="914400">
              <a:lnSpc>
                <a:spcPct val="100000"/>
              </a:lnSpc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Jusqu’à 4 numéros Fidéli + numéros indiqués par les enquêté·es (lors des appels ou sur le site)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12800" lvl="2" indent="-264960" defTabSz="914400">
              <a:lnSpc>
                <a:spcPct val="100000"/>
              </a:lnSpc>
              <a:spcBef>
                <a:spcPts val="3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Jusqu’à 16 appels pour le 1</a:t>
            </a:r>
            <a:r>
              <a:rPr lang="fr-FR" sz="1800" b="0" strike="noStrike" spc="-1" baseline="30000">
                <a:solidFill>
                  <a:srgbClr val="37424A"/>
                </a:solidFill>
                <a:latin typeface="Calibri"/>
                <a:ea typeface="DejaVu Sans"/>
              </a:rPr>
              <a:t>er</a:t>
            </a: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 numéro ; 12 pour le 2</a:t>
            </a:r>
            <a:r>
              <a:rPr lang="fr-FR" sz="1800" b="0" strike="noStrike" spc="-1" baseline="30000">
                <a:solidFill>
                  <a:srgbClr val="37424A"/>
                </a:solidFill>
                <a:latin typeface="Calibri"/>
                <a:ea typeface="DejaVu Sans"/>
              </a:rPr>
              <a:t>e</a:t>
            </a: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 ou les numéros indiqués par les enquêté·es ; 8 pour les autres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447840" indent="264960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&gt;&gt; Dans la limite de 36 appels sans réponse par adresse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12800" lvl="2" indent="-264960" defTabSz="914400">
              <a:lnSpc>
                <a:spcPct val="100000"/>
              </a:lnSpc>
              <a:spcBef>
                <a:spcPts val="3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Deux appels par jour max pour chaque numéro (sauf pour les RDV)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title"/>
          </p:nvPr>
        </p:nvSpPr>
        <p:spPr bwMode="auto">
          <a:xfrm>
            <a:off x="468360" y="274680"/>
            <a:ext cx="7558200" cy="920879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fr-FR" sz="3600" b="1" strike="noStrike" spc="-1">
                <a:solidFill>
                  <a:srgbClr val="36A9E1"/>
                </a:solidFill>
                <a:latin typeface="Calibri"/>
                <a:ea typeface="Arial"/>
              </a:rPr>
              <a:t>Protocole téléphonique</a:t>
            </a:r>
            <a:endParaRPr lang="fr-FR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ftr" idx="21"/>
          </p:nvPr>
        </p:nvSpPr>
        <p:spPr bwMode="auto">
          <a:xfrm>
            <a:off x="2195640" y="6381720"/>
            <a:ext cx="5399280" cy="35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defRPr/>
            </a:pPr>
            <a:endParaRPr lang="fr-FR" sz="1400" b="0" strike="noStrike" spc="-1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467544" y="2852936"/>
            <a:ext cx="8208912" cy="432048"/>
          </a:xfrm>
        </p:spPr>
        <p:txBody>
          <a:bodyPr/>
          <a:lstStyle/>
          <a:p>
            <a:pPr>
              <a:defRPr/>
            </a:pPr>
            <a:r>
              <a:rPr lang="fr-FR" dirty="0">
                <a:cs typeface="Segoe UI"/>
              </a:rPr>
              <a:t>1. Origines et problématique générale de l’enquête </a:t>
            </a:r>
            <a:endParaRPr lang="fr-FR" dirty="0"/>
          </a:p>
        </p:txBody>
      </p:sp>
      <p:sp>
        <p:nvSpPr>
          <p:cNvPr id="6" name="Titre 3"/>
          <p:cNvSpPr txBox="1">
            <a:spLocks/>
          </p:cNvSpPr>
          <p:nvPr/>
        </p:nvSpPr>
        <p:spPr bwMode="auto">
          <a:xfrm>
            <a:off x="468313" y="274638"/>
            <a:ext cx="7559675" cy="9223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36A9E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fr-FR" sz="3600" dirty="0">
                <a:cs typeface="Segoe UI"/>
              </a:rPr>
              <a:t>Familles et Employeurs - </a:t>
            </a:r>
            <a:r>
              <a:rPr lang="fr-FR" sz="3600" dirty="0" err="1">
                <a:cs typeface="Segoe UI"/>
              </a:rPr>
              <a:t>FamEmp</a:t>
            </a:r>
            <a:endParaRPr lang="fr-FR" sz="3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971" y="4149080"/>
            <a:ext cx="1626757" cy="172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54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/>
          </p:nvPr>
        </p:nvSpPr>
        <p:spPr bwMode="auto">
          <a:xfrm>
            <a:off x="467640" y="1412640"/>
            <a:ext cx="5975280" cy="4668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lvl="1" indent="-343080" defTabSz="91440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1" strike="noStrike" spc="-1">
                <a:solidFill>
                  <a:srgbClr val="37424A"/>
                </a:solidFill>
                <a:latin typeface="Calibri"/>
                <a:ea typeface="Arial"/>
              </a:rPr>
              <a:t>Taux de participation brut de 26 %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lvl="1" indent="-343080" defTabSz="91440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Arial"/>
              </a:rPr>
              <a:t>29 % en tenant compte de la sur-représentation des déciles inférieurs, qui répondent moins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lvl="1" indent="-343080" defTabSz="91440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Arial"/>
              </a:rPr>
              <a:t>Pour 100 personnes sélectionnées…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43760" lvl="2" indent="-285840" defTabSz="914400">
              <a:lnSpc>
                <a:spcPct val="100000"/>
              </a:lnSpc>
              <a:buClr>
                <a:srgbClr val="00B0F0"/>
              </a:buClr>
              <a:buFont typeface="Calibri"/>
              <a:buChar char="–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20 réponses par Internet, 5 par téléphone et 1 mixte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43760" lvl="2" indent="-285840" defTabSz="914400">
              <a:lnSpc>
                <a:spcPct val="100000"/>
              </a:lnSpc>
              <a:buClr>
                <a:srgbClr val="00B0F0"/>
              </a:buClr>
              <a:buFont typeface="Calibri"/>
              <a:buChar char="–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Arial"/>
              </a:rPr>
              <a:t>8 questionnaires abandonnés :</a:t>
            </a:r>
            <a:br>
              <a:rPr sz="2200"/>
            </a:br>
            <a:r>
              <a:rPr lang="fr-FR" sz="1600" b="0" strike="noStrike" spc="-1">
                <a:solidFill>
                  <a:srgbClr val="37424A"/>
                </a:solidFill>
                <a:latin typeface="Calibri"/>
                <a:ea typeface="DejaVu Sans"/>
              </a:rPr>
              <a:t>sur 4 personnes ayant commencé le questionnaire, une personne abandonne (24%)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743760" lvl="2" indent="-285840" defTabSz="914400">
              <a:lnSpc>
                <a:spcPct val="100000"/>
              </a:lnSpc>
              <a:buClr>
                <a:srgbClr val="00B0F0"/>
              </a:buClr>
              <a:buFont typeface="Calibri"/>
              <a:buChar char="–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Arial"/>
              </a:rPr>
              <a:t>12 refus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43760" lvl="2" indent="-285840" defTabSz="914400">
              <a:lnSpc>
                <a:spcPct val="100000"/>
              </a:lnSpc>
              <a:buClr>
                <a:srgbClr val="00B0F0"/>
              </a:buClr>
              <a:buFont typeface="Calibri"/>
              <a:buChar char="–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54 injoignables, ne répondent pas, un petit nombre de hors champ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lvl="1" indent="-343080" defTabSz="914400">
              <a:lnSpc>
                <a:spcPct val="100000"/>
              </a:lnSpc>
              <a:spcBef>
                <a:spcPts val="1199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1" strike="noStrike" spc="-1">
                <a:solidFill>
                  <a:srgbClr val="37424A"/>
                </a:solidFill>
                <a:latin typeface="Calibri"/>
                <a:ea typeface="Arial"/>
              </a:rPr>
              <a:t>N = 12 000 environ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43760" lvl="2" indent="-285840" defTabSz="914400">
              <a:lnSpc>
                <a:spcPct val="100000"/>
              </a:lnSpc>
              <a:buClr>
                <a:srgbClr val="00B0F0"/>
              </a:buClr>
              <a:buFont typeface="Calibri"/>
              <a:buChar char="–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Plus 500 de la répétition générale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title"/>
          </p:nvPr>
        </p:nvSpPr>
        <p:spPr bwMode="auto">
          <a:xfrm>
            <a:off x="468360" y="274680"/>
            <a:ext cx="7558200" cy="920879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fr-FR" sz="3200" b="1" strike="noStrike" spc="-1">
                <a:solidFill>
                  <a:srgbClr val="36A9E1"/>
                </a:solidFill>
                <a:latin typeface="Calibri"/>
                <a:ea typeface="Arial"/>
              </a:rPr>
              <a:t>Taux de participation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ftr" idx="22"/>
          </p:nvPr>
        </p:nvSpPr>
        <p:spPr bwMode="auto">
          <a:xfrm>
            <a:off x="2195640" y="6381720"/>
            <a:ext cx="5399280" cy="35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defRPr/>
            </a:pPr>
            <a:endParaRPr lang="fr-FR" sz="1400" b="0" strike="noStrike" spc="-1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graphicFrame>
        <p:nvGraphicFramePr>
          <p:cNvPr id="209" name="Graphique 5"/>
          <p:cNvGraphicFramePr>
            <a:graphicFrameLocks/>
          </p:cNvGraphicFramePr>
          <p:nvPr/>
        </p:nvGraphicFramePr>
        <p:xfrm>
          <a:off x="6480000" y="1412640"/>
          <a:ext cx="2230920" cy="466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" name="Espace réservé du contenu 14"/>
          <p:cNvSpPr/>
          <p:nvPr/>
        </p:nvSpPr>
        <p:spPr bwMode="auto">
          <a:xfrm>
            <a:off x="457920" y="1272600"/>
            <a:ext cx="8433000" cy="52099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lvl="1" indent="-343080" defTabSz="91440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1600" b="0" strike="noStrike" spc="-1">
                <a:solidFill>
                  <a:srgbClr val="37424A"/>
                </a:solidFill>
                <a:latin typeface="Calibri"/>
                <a:ea typeface="Arial"/>
              </a:rPr>
              <a:t>Progression plus rapide à la répétition générale et à la période 1 grâce au plus grand nombre d’enquêteurs en début de collecte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lvl="1" indent="-343080" defTabSz="914400">
              <a:lnSpc>
                <a:spcPct val="100000"/>
              </a:lnSpc>
              <a:spcBef>
                <a:spcPts val="601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1600" b="0" strike="noStrike" spc="-1">
                <a:solidFill>
                  <a:srgbClr val="37424A"/>
                </a:solidFill>
                <a:latin typeface="Calibri"/>
                <a:ea typeface="Arial"/>
              </a:rPr>
              <a:t>La participation est un peu plus élevée quand les appels sont concentrés juste après l’envoi de l’invitation à répondre (mail, SMS ou téléphone)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lvl="1" indent="-343080" defTabSz="914400">
              <a:lnSpc>
                <a:spcPct val="100000"/>
              </a:lnSpc>
              <a:spcBef>
                <a:spcPts val="601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1600" b="0" strike="noStrike" spc="-1">
                <a:solidFill>
                  <a:srgbClr val="37424A"/>
                </a:solidFill>
                <a:latin typeface="Calibri"/>
                <a:ea typeface="Arial"/>
              </a:rPr>
              <a:t>Période 4 : le démarrage a été retardé et la durée du CAWI seul augmentée (3 semaines au lieu de 2) en raison du manque d’enquêteurs et du retard pris sur la période 3 (2 semaines à ponts)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Titre 18"/>
          <p:cNvSpPr/>
          <p:nvPr/>
        </p:nvSpPr>
        <p:spPr bwMode="auto">
          <a:xfrm>
            <a:off x="467640" y="312840"/>
            <a:ext cx="7552080" cy="914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fr-FR" sz="3200" b="1" strike="noStrike" spc="-1">
                <a:solidFill>
                  <a:srgbClr val="36A9E1"/>
                </a:solidFill>
                <a:latin typeface="Calibri"/>
                <a:ea typeface="Arial"/>
              </a:rPr>
              <a:t>Taux de participation par période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Espace réservé de la date 6"/>
          <p:cNvSpPr/>
          <p:nvPr/>
        </p:nvSpPr>
        <p:spPr bwMode="auto">
          <a:xfrm>
            <a:off x="468360" y="6381720"/>
            <a:ext cx="1719720" cy="3528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4" name="Espace réservé du pied de page 14"/>
          <p:cNvSpPr/>
          <p:nvPr/>
        </p:nvSpPr>
        <p:spPr bwMode="auto">
          <a:xfrm>
            <a:off x="2195640" y="6381720"/>
            <a:ext cx="5393160" cy="3528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5" name="Espace réservé du numéro de diapositive 16"/>
          <p:cNvSpPr/>
          <p:nvPr/>
        </p:nvSpPr>
        <p:spPr bwMode="auto">
          <a:xfrm>
            <a:off x="7596360" y="6381720"/>
            <a:ext cx="1072080" cy="3528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spcBef>
                <a:spcPts val="201"/>
              </a:spcBef>
              <a:defRPr/>
            </a:pPr>
            <a:fld id="{09119F3B-C5A0-4F0E-B186-E38CB2A6659D}" type="slidenum">
              <a:rPr lang="fr-FR" sz="1000" b="0" strike="noStrike" spc="-1">
                <a:solidFill>
                  <a:srgbClr val="898989"/>
                </a:solidFill>
                <a:latin typeface="Arial"/>
                <a:ea typeface="DejaVu Sans"/>
              </a:rPr>
              <a:t>41</a:t>
            </a:fld>
            <a:endParaRPr lang="fr-FR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6" name="Image 636"/>
          <p:cNvPicPr/>
          <p:nvPr/>
        </p:nvPicPr>
        <p:blipFill>
          <a:blip r:embed="rId3"/>
          <a:stretch/>
        </p:blipFill>
        <p:spPr bwMode="auto">
          <a:xfrm>
            <a:off x="252360" y="2993400"/>
            <a:ext cx="8638560" cy="3741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/>
          </p:nvPr>
        </p:nvSpPr>
        <p:spPr bwMode="auto">
          <a:xfrm>
            <a:off x="467640" y="1355400"/>
            <a:ext cx="8346600" cy="5007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lvl="1" indent="-343080" defTabSz="914400">
              <a:lnSpc>
                <a:spcPct val="100000"/>
              </a:lnSpc>
              <a:spcBef>
                <a:spcPts val="1001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1" strike="noStrike" spc="-1">
                <a:solidFill>
                  <a:srgbClr val="37424A"/>
                </a:solidFill>
                <a:latin typeface="Calibri"/>
                <a:ea typeface="Arial"/>
              </a:rPr>
              <a:t>Fidéli, un fichier riche mais qui a compliqué :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3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Le contact téléphonique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12800" indent="0" defTabSz="914400"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  <a:defRPr/>
            </a:pPr>
            <a:r>
              <a:rPr lang="fr-FR" sz="1600" b="0" strike="noStrike" spc="-1">
                <a:solidFill>
                  <a:srgbClr val="37424A"/>
                </a:solidFill>
                <a:latin typeface="Calibri"/>
                <a:ea typeface="DejaVu Sans"/>
              </a:rPr>
              <a:t>Les coordonnées disponibles n’étaient pas toujours celles de la personne sélectionnée 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Le protocole d’appels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12800" indent="0" defTabSz="914400"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  <a:defRPr/>
            </a:pPr>
            <a:r>
              <a:rPr lang="fr-FR" sz="1600" b="0" strike="noStrike" spc="-1">
                <a:solidFill>
                  <a:srgbClr val="37424A"/>
                </a:solidFill>
                <a:latin typeface="Calibri"/>
                <a:ea typeface="DejaVu Sans"/>
              </a:rPr>
              <a:t>Parfois plusieurs numéros de téléphone pour la même adresse : gestion difficile et source de problèmes (blocages d’adresses par l’automate…)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Les relances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12800" indent="0" defTabSz="914400"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  <a:defRPr/>
            </a:pPr>
            <a:r>
              <a:rPr lang="fr-FR" sz="1600" b="0" strike="noStrike" spc="-1">
                <a:solidFill>
                  <a:srgbClr val="37424A"/>
                </a:solidFill>
                <a:latin typeface="Calibri"/>
                <a:ea typeface="DejaVu Sans"/>
              </a:rPr>
              <a:t>Plusieurs supports à gérer : risque d’erreurs ; risque de sur sollicitation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lvl="1" indent="-343080" defTabSz="914400">
              <a:lnSpc>
                <a:spcPct val="100000"/>
              </a:lnSpc>
              <a:spcBef>
                <a:spcPts val="601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1" strike="noStrike" spc="-1">
                <a:solidFill>
                  <a:srgbClr val="37424A"/>
                </a:solidFill>
                <a:latin typeface="Calibri"/>
                <a:ea typeface="Arial"/>
              </a:rPr>
              <a:t>Autres problèmes de gestion du terrain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3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Moins d’enquêteurs disponibles pour les dernières périodes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spcBef>
                <a:spcPts val="3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Oublis et autres erreurs dans l'envoi des relances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lvl="1" indent="-343080" defTabSz="914400">
              <a:lnSpc>
                <a:spcPct val="100000"/>
              </a:lnSpc>
              <a:spcBef>
                <a:spcPts val="601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1" strike="noStrike" spc="-1">
                <a:solidFill>
                  <a:srgbClr val="37424A"/>
                </a:solidFill>
                <a:latin typeface="Calibri"/>
                <a:ea typeface="Arial"/>
              </a:rPr>
              <a:t>Obligation d’appeler via les numéros polyvalents vérifiés (NPV)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12800" lvl="1" indent="-254160" defTabSz="914400">
              <a:lnSpc>
                <a:spcPct val="100000"/>
              </a:lnSpc>
              <a:spcBef>
                <a:spcPts val="3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Risque d’être identifiés comme spam (par les individus, les smartphones ou les opérateurs téléphoniques)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title"/>
          </p:nvPr>
        </p:nvSpPr>
        <p:spPr bwMode="auto">
          <a:xfrm>
            <a:off x="467640" y="274680"/>
            <a:ext cx="7558920" cy="920879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fr-FR" sz="3200" b="1" strike="noStrike" spc="-1">
                <a:solidFill>
                  <a:srgbClr val="36A9E1"/>
                </a:solidFill>
                <a:latin typeface="Calibri"/>
                <a:ea typeface="Arial"/>
              </a:rPr>
              <a:t>Problèmes rencontrés dans la collecte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" name="Espace réservé du contenu 11"/>
          <p:cNvSpPr/>
          <p:nvPr/>
        </p:nvSpPr>
        <p:spPr bwMode="auto">
          <a:xfrm>
            <a:off x="457920" y="1347840"/>
            <a:ext cx="8365320" cy="52099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lvl="1" indent="-343080" defTabSz="914400">
              <a:lnSpc>
                <a:spcPct val="100000"/>
              </a:lnSpc>
              <a:spcBef>
                <a:spcPts val="1001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1600" b="0" strike="noStrike" spc="-1">
                <a:solidFill>
                  <a:srgbClr val="37424A"/>
                </a:solidFill>
                <a:latin typeface="Calibri"/>
                <a:ea typeface="Arial"/>
              </a:rPr>
              <a:t>Les appels ont fonctionné comme relances pour le remplissage sur Internet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lvl="1" indent="-343080" defTabSz="914400">
              <a:lnSpc>
                <a:spcPct val="100000"/>
              </a:lnSpc>
              <a:spcBef>
                <a:spcPts val="300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1600" b="0" strike="noStrike" spc="-1">
                <a:solidFill>
                  <a:srgbClr val="37424A"/>
                </a:solidFill>
                <a:latin typeface="Calibri"/>
                <a:ea typeface="Arial"/>
              </a:rPr>
              <a:t>De moins en moins de réponse par téléphone au fil des périodes. 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lvl="1" indent="-343080" defTabSz="914400">
              <a:lnSpc>
                <a:spcPct val="100000"/>
              </a:lnSpc>
              <a:spcBef>
                <a:spcPts val="300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1600" b="0" strike="noStrike" spc="-1">
                <a:solidFill>
                  <a:srgbClr val="37424A"/>
                </a:solidFill>
                <a:latin typeface="Calibri"/>
                <a:ea typeface="Arial"/>
              </a:rPr>
              <a:t>En cours d’analyse : l’incidence du volume de travail des enquêteurs et de sa répartition dans le temps, le remplissage sur internet avant les appels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Titre 24"/>
          <p:cNvSpPr/>
          <p:nvPr/>
        </p:nvSpPr>
        <p:spPr bwMode="auto">
          <a:xfrm>
            <a:off x="314280" y="312840"/>
            <a:ext cx="7705800" cy="914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fr-FR" sz="2800" b="1" strike="noStrike" spc="-1">
                <a:solidFill>
                  <a:srgbClr val="36A9E1"/>
                </a:solidFill>
                <a:latin typeface="Calibri"/>
                <a:ea typeface="Arial"/>
              </a:rPr>
              <a:t>Un rendement par téléphone plus faible que prévu 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Espace réservé de la date 1"/>
          <p:cNvSpPr/>
          <p:nvPr/>
        </p:nvSpPr>
        <p:spPr bwMode="auto">
          <a:xfrm>
            <a:off x="468360" y="6381720"/>
            <a:ext cx="1719720" cy="3528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2" name="Espace réservé du pied de page 18"/>
          <p:cNvSpPr/>
          <p:nvPr/>
        </p:nvSpPr>
        <p:spPr bwMode="auto">
          <a:xfrm>
            <a:off x="2195640" y="6381720"/>
            <a:ext cx="5393160" cy="3528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3" name="Espace réservé du numéro de diapositive 19"/>
          <p:cNvSpPr/>
          <p:nvPr/>
        </p:nvSpPr>
        <p:spPr bwMode="auto">
          <a:xfrm>
            <a:off x="7596360" y="6381720"/>
            <a:ext cx="1072080" cy="3528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spcBef>
                <a:spcPts val="201"/>
              </a:spcBef>
              <a:defRPr/>
            </a:pPr>
            <a:fld id="{CCE3143A-E3F4-4B9A-A2E2-D7F0F837ADD4}" type="slidenum">
              <a:rPr lang="fr-FR" sz="1000" b="0" strike="noStrike" spc="-1">
                <a:solidFill>
                  <a:srgbClr val="898989"/>
                </a:solidFill>
                <a:latin typeface="Arial"/>
                <a:ea typeface="DejaVu Sans"/>
              </a:rPr>
              <a:t>43</a:t>
            </a:fld>
            <a:endParaRPr lang="fr-FR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4" name="Image 642"/>
          <p:cNvPicPr/>
          <p:nvPr/>
        </p:nvPicPr>
        <p:blipFill>
          <a:blip r:embed="rId3"/>
          <a:srcRect l="458" t="3251"/>
          <a:stretch/>
        </p:blipFill>
        <p:spPr bwMode="auto">
          <a:xfrm>
            <a:off x="796320" y="2503800"/>
            <a:ext cx="7688880" cy="3972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/>
          </p:nvPr>
        </p:nvSpPr>
        <p:spPr bwMode="auto">
          <a:xfrm>
            <a:off x="467640" y="1556640"/>
            <a:ext cx="8227440" cy="4524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  <a:defRPr/>
            </a:pPr>
            <a:r>
              <a:rPr lang="fr-FR" sz="2000" b="0" i="1" strike="noStrike" spc="-1">
                <a:solidFill>
                  <a:srgbClr val="37424A"/>
                </a:solidFill>
                <a:latin typeface="Calibri"/>
                <a:ea typeface="Arial"/>
              </a:rPr>
              <a:t>(Rappel : les déciles extrêmes de niveau de vie ont été sur-échantillonnés)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  <a:defRPr/>
            </a:pP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Arial"/>
              </a:rPr>
              <a:t>Taux de participation : 26 % (29 % en donnant aux déciles leur poids dans la population)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  <a:defRPr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lvl="1" indent="-343080" defTabSz="914400">
              <a:lnSpc>
                <a:spcPct val="100000"/>
              </a:lnSpc>
              <a:spcBef>
                <a:spcPts val="1001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Arial"/>
              </a:rPr>
              <a:t>Les plus diplômé·es et les actif·ves sont sur-représenté·es par rapport à la population générale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lvl="1" indent="-343080" defTabSz="914400">
              <a:lnSpc>
                <a:spcPct val="100000"/>
              </a:lnSpc>
              <a:spcBef>
                <a:spcPts val="1800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Arial"/>
              </a:rPr>
              <a:t>Mais peu d’écarts sur les autres variables :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Un peu plus de femmes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Un peu moins de 65 ans et plus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Un peu moins de personnes en couple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120" defTabSz="914400">
              <a:lnSpc>
                <a:spcPct val="100000"/>
              </a:lnSpc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Presque autant de personnes nées à l’étranger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title"/>
          </p:nvPr>
        </p:nvSpPr>
        <p:spPr bwMode="auto">
          <a:xfrm>
            <a:off x="468360" y="274680"/>
            <a:ext cx="7558200" cy="920879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fr-FR" sz="3200" b="1" strike="noStrike" spc="-1">
                <a:solidFill>
                  <a:srgbClr val="36A9E1"/>
                </a:solidFill>
                <a:latin typeface="Calibri"/>
                <a:ea typeface="Arial"/>
              </a:rPr>
              <a:t>Profil des répondant·es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ftr" idx="23"/>
          </p:nvPr>
        </p:nvSpPr>
        <p:spPr bwMode="auto">
          <a:xfrm>
            <a:off x="2195640" y="6381720"/>
            <a:ext cx="5399280" cy="35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defRPr/>
            </a:pPr>
            <a:endParaRPr lang="fr-FR" sz="1400" b="0" strike="noStrike" spc="-1">
              <a:solidFill>
                <a:srgbClr val="000000"/>
              </a:solidFill>
              <a:latin typeface="Times New Roman"/>
              <a:ea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8" name="Titre 14"/>
          <p:cNvSpPr/>
          <p:nvPr/>
        </p:nvSpPr>
        <p:spPr bwMode="auto">
          <a:xfrm>
            <a:off x="467640" y="312840"/>
            <a:ext cx="7552080" cy="914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fr-FR" sz="3200" b="1" strike="noStrike" spc="-1">
                <a:solidFill>
                  <a:srgbClr val="36A9E1"/>
                </a:solidFill>
                <a:latin typeface="Calibri"/>
                <a:ea typeface="Arial"/>
              </a:rPr>
              <a:t>Taux de participation par décile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Espace réservé de la date 4"/>
          <p:cNvSpPr/>
          <p:nvPr/>
        </p:nvSpPr>
        <p:spPr bwMode="auto">
          <a:xfrm>
            <a:off x="468360" y="6381720"/>
            <a:ext cx="1719720" cy="3528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0" name="Espace réservé du pied de page 12"/>
          <p:cNvSpPr/>
          <p:nvPr/>
        </p:nvSpPr>
        <p:spPr bwMode="auto">
          <a:xfrm>
            <a:off x="2195640" y="6381720"/>
            <a:ext cx="5393160" cy="3528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1" name="Espace réservé du numéro de diapositive 14"/>
          <p:cNvSpPr/>
          <p:nvPr/>
        </p:nvSpPr>
        <p:spPr bwMode="auto">
          <a:xfrm>
            <a:off x="7596360" y="6381720"/>
            <a:ext cx="1072080" cy="3528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spcBef>
                <a:spcPts val="201"/>
              </a:spcBef>
              <a:defRPr/>
            </a:pPr>
            <a:fld id="{E439C9C9-E6AB-4C5B-AFED-50AEF7C29310}" type="slidenum">
              <a:rPr lang="fr-FR" sz="1000" b="0" strike="noStrike" spc="-1">
                <a:solidFill>
                  <a:srgbClr val="898989"/>
                </a:solidFill>
                <a:latin typeface="Arial"/>
                <a:ea typeface="DejaVu Sans"/>
              </a:rPr>
              <a:t>45</a:t>
            </a:fld>
            <a:endParaRPr lang="fr-FR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2" name="Image 2"/>
          <p:cNvPicPr/>
          <p:nvPr/>
        </p:nvPicPr>
        <p:blipFill>
          <a:blip r:embed="rId3"/>
          <a:stretch/>
        </p:blipFill>
        <p:spPr bwMode="auto">
          <a:xfrm>
            <a:off x="539640" y="1498680"/>
            <a:ext cx="7786080" cy="4915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 bwMode="auto">
          <a:xfrm>
            <a:off x="468360" y="274680"/>
            <a:ext cx="7558200" cy="920879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fr-FR" sz="3200" b="1" strike="noStrike" spc="-1">
                <a:solidFill>
                  <a:srgbClr val="36A9E1"/>
                </a:solidFill>
                <a:latin typeface="Calibri"/>
                <a:ea typeface="Arial"/>
              </a:rPr>
              <a:t>Perspectives méthodologiques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ftr" idx="24"/>
          </p:nvPr>
        </p:nvSpPr>
        <p:spPr bwMode="auto">
          <a:xfrm>
            <a:off x="2195640" y="6381720"/>
            <a:ext cx="5399280" cy="35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defRPr/>
            </a:pPr>
            <a:endParaRPr lang="fr-FR" sz="1400" b="0" strike="noStrike" spc="-1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241" name="PlaceHolder 1"/>
          <p:cNvSpPr/>
          <p:nvPr/>
        </p:nvSpPr>
        <p:spPr bwMode="auto">
          <a:xfrm>
            <a:off x="468000" y="1374480"/>
            <a:ext cx="8207640" cy="465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1001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Arial"/>
              </a:rPr>
              <a:t>Groupe d’exploitation en cours de lancement : une trentaine de projets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01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Arial"/>
              </a:rPr>
              <a:t>Analyse de la procédure de collecte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12800" lvl="1" indent="-254160" defTabSz="914400">
              <a:lnSpc>
                <a:spcPct val="100000"/>
              </a:lnSpc>
              <a:spcBef>
                <a:spcPts val="499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Comparaison du déroulement des périodes (vacances, durée CAWI/CATI)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12800" lvl="1" indent="-254160" defTabSz="914400">
              <a:lnSpc>
                <a:spcPct val="100000"/>
              </a:lnSpc>
              <a:spcBef>
                <a:spcPts val="499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Recours au NPV vs. numéros ordinaires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01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Arial"/>
              </a:rPr>
              <a:t>Analyse de la cohérence et qualité des données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712800" lvl="1" indent="-254160" defTabSz="914400">
              <a:lnSpc>
                <a:spcPct val="100000"/>
              </a:lnSpc>
              <a:spcBef>
                <a:spcPts val="499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Selon le mode d’interrogation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12800" lvl="1" indent="-254160" defTabSz="914400">
              <a:lnSpc>
                <a:spcPct val="100000"/>
              </a:lnSpc>
              <a:spcBef>
                <a:spcPts val="499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Selon le groupe de population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914400" indent="-201600"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fr-FR" sz="1800" b="0" i="1" strike="noStrike" spc="-1">
                <a:solidFill>
                  <a:srgbClr val="37424A"/>
                </a:solidFill>
                <a:latin typeface="Calibri"/>
                <a:ea typeface="DejaVu Sans"/>
              </a:rPr>
              <a:t>Ex : </a:t>
            </a:r>
            <a:r>
              <a:rPr lang="fr-FR" sz="1800" b="0" i="1" strike="noStrike" spc="-1">
                <a:solidFill>
                  <a:srgbClr val="37424A"/>
                </a:solidFill>
                <a:latin typeface="Calibri"/>
                <a:ea typeface="Calibri"/>
              </a:rPr>
              <a:t>Couples de même sexe : information collectée vs. proxy Fidéli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12800" lvl="1" indent="-254160" defTabSz="914400">
              <a:lnSpc>
                <a:spcPct val="100000"/>
              </a:lnSpc>
              <a:spcBef>
                <a:spcPts val="499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Avec FamEmp (échantillons, obligation de réponse)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12800" lvl="1" indent="-254160" defTabSz="914400">
              <a:lnSpc>
                <a:spcPct val="100000"/>
              </a:lnSpc>
              <a:spcBef>
                <a:spcPts val="499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Avec les données administratives ou d’autres enquêtes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712800" lvl="1" indent="-254160" defTabSz="914400">
              <a:lnSpc>
                <a:spcPct val="100000"/>
              </a:lnSpc>
              <a:spcBef>
                <a:spcPts val="499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  <a:defRPr/>
            </a:pPr>
            <a:r>
              <a:rPr lang="fr-FR" sz="1800" b="0" strike="noStrike" spc="-1">
                <a:solidFill>
                  <a:srgbClr val="37424A"/>
                </a:solidFill>
                <a:latin typeface="Calibri"/>
                <a:ea typeface="DejaVu Sans"/>
              </a:rPr>
              <a:t>Round précédent, autres pays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01"/>
              </a:spcBef>
              <a:buClr>
                <a:srgbClr val="36A9E1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fr-FR" sz="2000" b="0" strike="noStrike" spc="-1">
                <a:solidFill>
                  <a:srgbClr val="37424A"/>
                </a:solidFill>
                <a:latin typeface="Calibri"/>
                <a:ea typeface="Arial"/>
              </a:rPr>
              <a:t>Suivi du panel et préparation de la vague 2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598"/>
              </a:spcBef>
              <a:tabLst>
                <a:tab pos="0" algn="l"/>
              </a:tabLst>
              <a:defRPr/>
            </a:pPr>
            <a:endParaRPr lang="fr-FR" sz="7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598"/>
              </a:spcBef>
              <a:tabLst>
                <a:tab pos="0" algn="l"/>
              </a:tabLst>
              <a:defRPr/>
            </a:pPr>
            <a:r>
              <a:rPr lang="fr-FR" sz="2400" b="1" strike="noStrike" spc="-1">
                <a:solidFill>
                  <a:srgbClr val="00B0F0"/>
                </a:solidFill>
                <a:latin typeface="Calibri"/>
                <a:ea typeface="Arial"/>
              </a:rPr>
              <a:t>Merci. Vos questions ? 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>
                <a:cs typeface="Segoe UI"/>
              </a:rPr>
              <a:t>Agora</a:t>
            </a:r>
            <a:endParaRPr lang="fr-FR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/>
              <a:t>Laurent Toulemon, Thomas Merly-Alpa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395536" y="2852936"/>
            <a:ext cx="8208912" cy="1512168"/>
          </a:xfrm>
        </p:spPr>
        <p:txBody>
          <a:bodyPr/>
          <a:lstStyle/>
          <a:p>
            <a:pPr lvl="0">
              <a:defRPr/>
            </a:pPr>
            <a:r>
              <a:rPr lang="fr-FR" sz="2700"/>
              <a:t>Compter les couples de même sexe</a:t>
            </a:r>
            <a:endParaRPr/>
          </a:p>
          <a:p>
            <a:pPr lvl="0">
              <a:defRPr/>
            </a:pPr>
            <a:endParaRPr lang="fr-FR" sz="2700"/>
          </a:p>
          <a:p>
            <a:pPr lvl="0">
              <a:defRPr/>
            </a:pPr>
            <a:r>
              <a:rPr lang="fr-FR" sz="2700"/>
              <a:t>Biais de sélection en cas de taux de réponse faible</a:t>
            </a:r>
            <a:endParaRPr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>
                <a:solidFill>
                  <a:srgbClr val="36A9E1"/>
                </a:solidFill>
                <a:cs typeface="Segoe UI"/>
              </a:rPr>
              <a:t>Agora</a:t>
            </a:r>
            <a:endParaRPr>
              <a:solidFill>
                <a:srgbClr val="36A9E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67640" y="2637000"/>
            <a:ext cx="8207640" cy="430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2800" b="1" spc="-1" dirty="0">
                <a:solidFill>
                  <a:srgbClr val="36A9E1"/>
                </a:solidFill>
              </a:rPr>
              <a:t>Compter les couples de même sexe</a:t>
            </a:r>
            <a:endParaRPr lang="fr-F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subTitle"/>
          </p:nvPr>
        </p:nvSpPr>
        <p:spPr>
          <a:xfrm>
            <a:off x="273240" y="3697488"/>
            <a:ext cx="8870760" cy="15482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numCol="1" spcCol="0" anchor="ctr">
            <a:noAutofit/>
          </a:bodyPr>
          <a:lstStyle/>
          <a:p>
            <a:pPr marL="447840" lvl="1" indent="-355680" defTabSz="914400">
              <a:lnSpc>
                <a:spcPct val="9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</a:pPr>
            <a:r>
              <a:rPr lang="sv-SE" sz="2000" b="0" strike="noStrike" spc="-1" dirty="0">
                <a:solidFill>
                  <a:srgbClr val="37424A"/>
                </a:solidFill>
                <a:latin typeface="Calibri"/>
                <a:ea typeface="DejaVu Sans"/>
              </a:rPr>
              <a:t>Laurent Toulemon 		Ined, UR 3 - </a:t>
            </a:r>
            <a:r>
              <a:rPr lang="fr-FR" sz="2000" b="0" strike="noStrike" spc="-1" dirty="0">
                <a:solidFill>
                  <a:srgbClr val="37424A"/>
                </a:solidFill>
                <a:latin typeface="Calibri"/>
                <a:ea typeface="DejaVu Sans"/>
              </a:rPr>
              <a:t>Fécondité, familles, conjugalités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47840" lvl="1" indent="-355680" defTabSz="914400">
              <a:lnSpc>
                <a:spcPct val="90000"/>
              </a:lnSpc>
              <a:spcBef>
                <a:spcPts val="400"/>
              </a:spcBef>
              <a:buClr>
                <a:srgbClr val="00B0F0"/>
              </a:buClr>
              <a:buFont typeface="Calibri"/>
              <a:buChar char="—"/>
              <a:tabLst>
                <a:tab pos="0" algn="l"/>
              </a:tabLst>
            </a:pPr>
            <a:r>
              <a:rPr lang="fr-FR" sz="2000" b="0" strike="noStrike" spc="-1" dirty="0">
                <a:solidFill>
                  <a:srgbClr val="37424A"/>
                </a:solidFill>
                <a:latin typeface="Calibri"/>
                <a:ea typeface="DejaVu Sans"/>
              </a:rPr>
              <a:t>           Et l’ensemble de l’équipe ERFI2 (</a:t>
            </a:r>
            <a:r>
              <a:rPr lang="fr-FR" sz="2000" b="0" strike="noStrike" spc="-1" dirty="0" err="1">
                <a:solidFill>
                  <a:srgbClr val="37424A"/>
                </a:solidFill>
                <a:latin typeface="Calibri"/>
                <a:ea typeface="DejaVu Sans"/>
              </a:rPr>
              <a:t>Ined</a:t>
            </a:r>
            <a:r>
              <a:rPr lang="fr-FR" sz="2000" b="0" strike="noStrike" spc="-1" dirty="0">
                <a:solidFill>
                  <a:srgbClr val="37424A"/>
                </a:solidFill>
                <a:latin typeface="Calibri"/>
                <a:ea typeface="DejaVu Sans"/>
              </a:rPr>
              <a:t>, Ipsos, NIDI)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6" name="Objet 2"/>
          <p:cNvGraphicFramePr/>
          <p:nvPr/>
        </p:nvGraphicFramePr>
        <p:xfrm>
          <a:off x="7599600" y="2261520"/>
          <a:ext cx="1075680" cy="134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4" imgW="0" imgH="0" progId="FoxitReader.Document">
                  <p:embed/>
                </p:oleObj>
              </mc:Choice>
              <mc:Fallback>
                <p:oleObj r:id="rId4" imgW="0" imgH="0" progId="FoxitReader.Document">
                  <p:embed/>
                  <p:pic>
                    <p:nvPicPr>
                      <p:cNvPr id="106" name="Objet 2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>
                      <a:xfrm>
                        <a:off x="7599600" y="2261520"/>
                        <a:ext cx="1075680" cy="134244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251520" y="5733256"/>
            <a:ext cx="2685304" cy="95454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2000" dirty="0"/>
              <a:t>[Extrait de la plaquette envoyée aux enquêtés]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36A9E1"/>
                </a:solidFill>
                <a:cs typeface="Segoe UI"/>
              </a:rPr>
              <a:t>Familles et Employeurs - </a:t>
            </a:r>
            <a:r>
              <a:rPr lang="fr-FR" b="1" dirty="0" err="1">
                <a:solidFill>
                  <a:srgbClr val="36A9E1"/>
                </a:solidFill>
                <a:cs typeface="Segoe UI"/>
              </a:rPr>
              <a:t>FamEmp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15693"/>
            <a:ext cx="2418280" cy="342107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t="33102" b="826"/>
          <a:stretch/>
        </p:blipFill>
        <p:spPr>
          <a:xfrm>
            <a:off x="2987824" y="1312493"/>
            <a:ext cx="6037596" cy="5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571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/>
          </p:nvPr>
        </p:nvSpPr>
        <p:spPr>
          <a:xfrm>
            <a:off x="468359" y="1358537"/>
            <a:ext cx="8423091" cy="5268685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 lnSpcReduction="10000"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800" b="0" strike="noStrike" spc="-1" dirty="0">
                <a:solidFill>
                  <a:srgbClr val="37424A"/>
                </a:solidFill>
                <a:latin typeface="Calibri"/>
                <a:ea typeface="Arial"/>
              </a:rPr>
              <a:t>Dans </a:t>
            </a:r>
            <a:r>
              <a:rPr lang="fr-FR" sz="2800" b="0" strike="noStrike" spc="-1" dirty="0" err="1">
                <a:solidFill>
                  <a:srgbClr val="37424A"/>
                </a:solidFill>
                <a:latin typeface="Calibri"/>
                <a:ea typeface="Arial"/>
              </a:rPr>
              <a:t>Fideli</a:t>
            </a:r>
            <a:r>
              <a:rPr lang="fr-FR" sz="2800" b="0" strike="noStrike" spc="-1" dirty="0">
                <a:solidFill>
                  <a:srgbClr val="37424A"/>
                </a:solidFill>
                <a:latin typeface="Calibri"/>
                <a:ea typeface="Arial"/>
              </a:rPr>
              <a:t> : des « couples de même sexe » (CMS)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  <a:latin typeface="Calibri"/>
              </a:rPr>
              <a:t>Effectivement en couple de même sexe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b="0" strike="noStrike" spc="-1" dirty="0">
                <a:solidFill>
                  <a:srgbClr val="37424A"/>
                </a:solidFill>
                <a:latin typeface="Calibri"/>
              </a:rPr>
              <a:t>En coupl</a:t>
            </a:r>
            <a:r>
              <a:rPr lang="fr-FR" spc="-1" dirty="0">
                <a:solidFill>
                  <a:srgbClr val="37424A"/>
                </a:solidFill>
                <a:latin typeface="Calibri"/>
              </a:rPr>
              <a:t>e de sexe différent, une erreur sur le sexe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b="0" strike="noStrike" spc="-1" dirty="0">
                <a:solidFill>
                  <a:srgbClr val="37424A"/>
                </a:solidFill>
                <a:latin typeface="Calibri"/>
              </a:rPr>
              <a:t>Pas en couple (colocation…)</a:t>
            </a:r>
          </a:p>
          <a:p>
            <a:pPr marL="343080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  <a:latin typeface="Calibri"/>
              </a:rPr>
              <a:t>Dans le fichier de l’échantillon sélectionné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b="0" strike="noStrike" spc="-1" dirty="0">
                <a:solidFill>
                  <a:srgbClr val="37424A"/>
                </a:solidFill>
                <a:latin typeface="Calibri"/>
              </a:rPr>
              <a:t>On </a:t>
            </a:r>
            <a:r>
              <a:rPr lang="fr-FR" spc="-1" dirty="0">
                <a:solidFill>
                  <a:srgbClr val="37424A"/>
                </a:solidFill>
                <a:latin typeface="Calibri"/>
              </a:rPr>
              <a:t>a </a:t>
            </a:r>
            <a:r>
              <a:rPr lang="fr-FR" b="0" strike="noStrike" spc="-1" dirty="0" err="1">
                <a:solidFill>
                  <a:srgbClr val="37424A"/>
                </a:solidFill>
                <a:latin typeface="Calibri"/>
              </a:rPr>
              <a:t>sur-représenté</a:t>
            </a:r>
            <a:r>
              <a:rPr lang="fr-FR" b="0" strike="noStrike" spc="-1" dirty="0">
                <a:solidFill>
                  <a:srgbClr val="37424A"/>
                </a:solidFill>
                <a:latin typeface="Calibri"/>
              </a:rPr>
              <a:t> les niveaux de vie faibl</a:t>
            </a:r>
            <a:r>
              <a:rPr lang="fr-FR" spc="-1" dirty="0">
                <a:solidFill>
                  <a:srgbClr val="37424A"/>
                </a:solidFill>
                <a:latin typeface="Calibri"/>
              </a:rPr>
              <a:t>es 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  <a:latin typeface="Calibri"/>
              </a:rPr>
              <a:t>38% de l’échantillon utilisé (et 62% laissés de côté)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b="0" strike="noStrike" spc="-1" dirty="0">
                <a:solidFill>
                  <a:srgbClr val="37424A"/>
                </a:solidFill>
                <a:latin typeface="Calibri"/>
              </a:rPr>
              <a:t>On n’a laissé aucun CMS de côté</a:t>
            </a:r>
          </a:p>
          <a:p>
            <a:pPr marL="1257480" lvl="2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b="0" strike="noStrike" spc="-1" dirty="0">
                <a:solidFill>
                  <a:srgbClr val="37424A"/>
                </a:solidFill>
                <a:latin typeface="Calibri"/>
              </a:rPr>
              <a:t>1 300 au lieu de 250 à 500 (disons 330) pour un tirage uniforme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b="0" strike="noStrike" spc="-1" dirty="0">
                <a:solidFill>
                  <a:srgbClr val="37424A"/>
                </a:solidFill>
                <a:latin typeface="Calibri"/>
              </a:rPr>
              <a:t>On a rajouté les laissés de côté de </a:t>
            </a:r>
            <a:r>
              <a:rPr lang="fr-FR" b="0" strike="noStrike" spc="-1" dirty="0" err="1">
                <a:solidFill>
                  <a:srgbClr val="37424A"/>
                </a:solidFill>
                <a:latin typeface="Calibri"/>
              </a:rPr>
              <a:t>Famemp</a:t>
            </a:r>
            <a:endParaRPr lang="fr-FR" b="0" strike="noStrike" spc="-1" dirty="0">
              <a:solidFill>
                <a:srgbClr val="37424A"/>
              </a:solidFill>
              <a:latin typeface="Calibri"/>
            </a:endParaRPr>
          </a:p>
          <a:p>
            <a:pPr marL="1257480" lvl="2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  <a:latin typeface="Calibri"/>
              </a:rPr>
              <a:t>2 000 de plus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b="0" strike="noStrike" spc="-1" dirty="0">
                <a:solidFill>
                  <a:srgbClr val="37424A"/>
                </a:solidFill>
                <a:latin typeface="Calibri"/>
              </a:rPr>
              <a:t>Au total 3 300 « CMS » au lieu de 330 (dix fois plus)</a:t>
            </a:r>
          </a:p>
          <a:p>
            <a:pPr marL="343080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endParaRPr lang="fr-FR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title"/>
          </p:nvPr>
        </p:nvSpPr>
        <p:spPr>
          <a:xfrm>
            <a:off x="468360" y="274680"/>
            <a:ext cx="7558200" cy="9208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600" b="1" strike="noStrike" spc="-1" dirty="0" err="1">
                <a:solidFill>
                  <a:srgbClr val="36A9E1"/>
                </a:solidFill>
                <a:latin typeface="Calibri"/>
                <a:ea typeface="Arial"/>
              </a:rPr>
              <a:t>Sur-représenter</a:t>
            </a:r>
            <a:r>
              <a:rPr lang="fr-FR" sz="3600" b="1" strike="noStrike" spc="-1" dirty="0">
                <a:solidFill>
                  <a:srgbClr val="36A9E1"/>
                </a:solidFill>
                <a:latin typeface="Calibri"/>
                <a:ea typeface="Arial"/>
              </a:rPr>
              <a:t> les couples de même sexe</a:t>
            </a:r>
            <a:endParaRPr lang="fr-FR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idx="4294967295"/>
          </p:nvPr>
        </p:nvSpPr>
        <p:spPr>
          <a:xfrm>
            <a:off x="252549" y="1358537"/>
            <a:ext cx="8638901" cy="5268685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 fontScale="92500" lnSpcReduction="20000"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800" b="0" strike="noStrike" spc="-1" dirty="0">
                <a:solidFill>
                  <a:srgbClr val="37424A"/>
                </a:solidFill>
                <a:ea typeface="Arial"/>
              </a:rPr>
              <a:t>Dans </a:t>
            </a:r>
            <a:r>
              <a:rPr lang="fr-FR" sz="2800" b="0" strike="noStrike" spc="-1" dirty="0" err="1">
                <a:solidFill>
                  <a:srgbClr val="37424A"/>
                </a:solidFill>
                <a:ea typeface="Arial"/>
              </a:rPr>
              <a:t>Fideli</a:t>
            </a:r>
            <a:r>
              <a:rPr lang="fr-FR" sz="2800" b="0" strike="noStrike" spc="-1" dirty="0">
                <a:solidFill>
                  <a:srgbClr val="37424A"/>
                </a:solidFill>
                <a:ea typeface="Arial"/>
              </a:rPr>
              <a:t> : des « couples de même sexe » (CMS)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On ne sait pas si les « CMS » sont vraiment des personnes qui vivent en couple avec une personne de même sexe</a:t>
            </a:r>
            <a:endParaRPr lang="fr-FR" b="0" strike="noStrike" spc="-1" dirty="0">
              <a:solidFill>
                <a:srgbClr val="37424A"/>
              </a:solidFill>
            </a:endParaRPr>
          </a:p>
          <a:p>
            <a:pPr marL="343080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Dans le fichier des répondants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b="0" strike="noStrike" spc="-1" dirty="0">
                <a:solidFill>
                  <a:srgbClr val="37424A"/>
                </a:solidFill>
              </a:rPr>
              <a:t>Taux de réponse = 26%, varie selon la strate de niveau de vie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Plus élevé pour les CMS ; plus souvent en CAWI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On connait la situation familiale précise des répondants CMS (au moment de l’enquête)</a:t>
            </a:r>
          </a:p>
          <a:p>
            <a:pPr marL="343080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b="0" strike="noStrike" spc="-1" dirty="0">
                <a:solidFill>
                  <a:srgbClr val="37424A"/>
                </a:solidFill>
              </a:rPr>
              <a:t>Les CMS ne sont pas forcément homogènes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b="0" strike="noStrike" spc="-1" dirty="0">
                <a:solidFill>
                  <a:srgbClr val="37424A"/>
                </a:solidFill>
              </a:rPr>
              <a:t>50% des répondants CMS vivent en couple de même sexe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b="0" strike="noStrike" spc="-1" dirty="0">
                <a:solidFill>
                  <a:srgbClr val="37424A"/>
                </a:solidFill>
              </a:rPr>
              <a:t>Qu’en est-il dans l’échantillon de départ (et dans la population) ?  Un exemple… 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endParaRPr lang="fr-FR" b="0" strike="noStrike" spc="-1" dirty="0">
              <a:solidFill>
                <a:srgbClr val="37424A"/>
              </a:solidFill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title" idx="4294967295"/>
          </p:nvPr>
        </p:nvSpPr>
        <p:spPr>
          <a:xfrm>
            <a:off x="468360" y="274680"/>
            <a:ext cx="7558200" cy="9208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600" b="1" strike="noStrike" spc="-1" dirty="0">
                <a:solidFill>
                  <a:srgbClr val="36A9E1"/>
                </a:solidFill>
                <a:latin typeface="Calibri"/>
                <a:ea typeface="Arial"/>
              </a:rPr>
              <a:t>Pondérer les couples de même sexe</a:t>
            </a:r>
            <a:endParaRPr lang="fr-FR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40826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idx="4294967295"/>
          </p:nvPr>
        </p:nvSpPr>
        <p:spPr>
          <a:xfrm>
            <a:off x="252549" y="1358538"/>
            <a:ext cx="8638901" cy="5172892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 fontScale="92500" lnSpcReduction="10000"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800" b="0" strike="noStrike" spc="-1" dirty="0">
                <a:solidFill>
                  <a:srgbClr val="37424A"/>
                </a:solidFill>
                <a:ea typeface="Arial"/>
              </a:rPr>
              <a:t>Un exemple avec 100 CMS et 26 répondants</a:t>
            </a:r>
            <a:endParaRPr lang="fr-FR" b="0" strike="noStrike" spc="-1" dirty="0">
              <a:solidFill>
                <a:srgbClr val="37424A"/>
              </a:solidFill>
            </a:endParaRP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b="0" strike="noStrike" spc="-1" dirty="0">
                <a:solidFill>
                  <a:srgbClr val="37424A"/>
                </a:solidFill>
              </a:rPr>
              <a:t>13 répondants en couple de même sexe (noir), </a:t>
            </a:r>
            <a:br>
              <a:rPr lang="fr-FR" b="0" strike="noStrike" spc="-1" dirty="0">
                <a:solidFill>
                  <a:srgbClr val="37424A"/>
                </a:solidFill>
              </a:rPr>
            </a:br>
            <a:r>
              <a:rPr lang="fr-FR" b="0" strike="noStrike" spc="-1" dirty="0">
                <a:solidFill>
                  <a:srgbClr val="37424A"/>
                </a:solidFill>
              </a:rPr>
              <a:t>13 dans une autre situation (vert)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1/2 des CMS sont en couple et 1/2 pas en </a:t>
            </a:r>
            <a:br>
              <a:rPr lang="fr-FR" spc="-1" dirty="0">
                <a:solidFill>
                  <a:srgbClr val="37424A"/>
                </a:solidFill>
              </a:rPr>
            </a:br>
            <a:r>
              <a:rPr lang="fr-FR" spc="-1" dirty="0">
                <a:solidFill>
                  <a:srgbClr val="37424A"/>
                </a:solidFill>
              </a:rPr>
              <a:t>couple ; même taux de participation de 26%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1/3 des CMS sont en couple de même sexe</a:t>
            </a:r>
            <a:br>
              <a:rPr lang="fr-FR" spc="-1" dirty="0">
                <a:solidFill>
                  <a:srgbClr val="37424A"/>
                </a:solidFill>
              </a:rPr>
            </a:br>
            <a:r>
              <a:rPr lang="fr-FR" spc="-1" dirty="0">
                <a:solidFill>
                  <a:srgbClr val="37424A"/>
                </a:solidFill>
              </a:rPr>
              <a:t>(taux de participation de 40%) et 2/3 pas en </a:t>
            </a:r>
            <a:br>
              <a:rPr lang="fr-FR" spc="-1" dirty="0">
                <a:solidFill>
                  <a:srgbClr val="37424A"/>
                </a:solidFill>
              </a:rPr>
            </a:br>
            <a:r>
              <a:rPr lang="fr-FR" spc="-1" dirty="0">
                <a:solidFill>
                  <a:srgbClr val="37424A"/>
                </a:solidFill>
              </a:rPr>
              <a:t>couple (taux de participation de 20%)</a:t>
            </a:r>
          </a:p>
          <a:p>
            <a:pPr marL="343080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On pondère ensuite pour tenir compte </a:t>
            </a:r>
            <a:br>
              <a:rPr lang="fr-FR" spc="-1" dirty="0">
                <a:solidFill>
                  <a:srgbClr val="37424A"/>
                </a:solidFill>
              </a:rPr>
            </a:br>
            <a:r>
              <a:rPr lang="fr-FR" spc="-1" dirty="0">
                <a:solidFill>
                  <a:srgbClr val="37424A"/>
                </a:solidFill>
              </a:rPr>
              <a:t>des non réponses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Couples de même sexe : 13 parmi 100 CMS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Cas 1 : 13 / 26% = 50 couples de même sexe, 50 autres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Cas 2 : 13 / 40% = 33 couples de même sexe, 67 autres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endParaRPr lang="fr-FR" spc="-1" dirty="0">
              <a:solidFill>
                <a:srgbClr val="37424A"/>
              </a:solidFill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title" idx="4294967295"/>
          </p:nvPr>
        </p:nvSpPr>
        <p:spPr>
          <a:xfrm>
            <a:off x="468360" y="274680"/>
            <a:ext cx="7558200" cy="9208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600" b="1" strike="noStrike" spc="-1" dirty="0">
                <a:solidFill>
                  <a:srgbClr val="36A9E1"/>
                </a:solidFill>
                <a:latin typeface="Calibri"/>
                <a:ea typeface="Arial"/>
              </a:rPr>
              <a:t>Pondérer les couples de même sexe</a:t>
            </a:r>
            <a:endParaRPr lang="fr-FR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6694493" y="1392399"/>
            <a:ext cx="2209292" cy="1708813"/>
            <a:chOff x="6230045" y="3025253"/>
            <a:chExt cx="2209292" cy="1708813"/>
          </a:xfrm>
        </p:grpSpPr>
        <p:grpSp>
          <p:nvGrpSpPr>
            <p:cNvPr id="18" name="Groupe 17"/>
            <p:cNvGrpSpPr/>
            <p:nvPr/>
          </p:nvGrpSpPr>
          <p:grpSpPr>
            <a:xfrm>
              <a:off x="6982094" y="3134946"/>
              <a:ext cx="1449984" cy="1336765"/>
              <a:chOff x="5865216" y="3435533"/>
              <a:chExt cx="1449984" cy="133676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865216" y="3435534"/>
                <a:ext cx="1449984" cy="1336763"/>
              </a:xfrm>
              <a:prstGeom prst="rect">
                <a:avLst/>
              </a:prstGeom>
              <a:solidFill>
                <a:srgbClr val="36A9E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A9E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560983" y="4326732"/>
                <a:ext cx="754216" cy="445566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865216" y="4326731"/>
                <a:ext cx="695766" cy="4314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" name="Connecteur droit 14"/>
              <p:cNvCxnSpPr/>
              <p:nvPr/>
            </p:nvCxnSpPr>
            <p:spPr>
              <a:xfrm flipV="1">
                <a:off x="6560983" y="3435534"/>
                <a:ext cx="0" cy="133676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 flipV="1">
                <a:off x="6212328" y="3435533"/>
                <a:ext cx="12871" cy="877051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sys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ZoneTexte 24"/>
            <p:cNvSpPr txBox="1"/>
            <p:nvPr/>
          </p:nvSpPr>
          <p:spPr>
            <a:xfrm>
              <a:off x="6230045" y="3025253"/>
              <a:ext cx="812077" cy="1700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50" dirty="0"/>
                <a:t>100</a:t>
              </a:r>
            </a:p>
            <a:p>
              <a:pPr algn="r"/>
              <a:endParaRPr lang="en-GB" sz="1050" dirty="0"/>
            </a:p>
            <a:p>
              <a:pPr algn="r"/>
              <a:endParaRPr lang="en-GB" sz="1050" dirty="0"/>
            </a:p>
            <a:p>
              <a:pPr algn="r"/>
              <a:endParaRPr lang="en-GB" sz="1050" dirty="0"/>
            </a:p>
            <a:p>
              <a:pPr algn="r"/>
              <a:endParaRPr lang="en-GB" sz="700" dirty="0"/>
            </a:p>
            <a:p>
              <a:pPr algn="r"/>
              <a:endParaRPr lang="en-GB" sz="800" dirty="0"/>
            </a:p>
            <a:p>
              <a:pPr algn="r"/>
              <a:r>
                <a:rPr lang="en-GB" sz="1050" dirty="0"/>
                <a:t>26</a:t>
              </a:r>
            </a:p>
            <a:p>
              <a:pPr algn="r"/>
              <a:endParaRPr lang="en-GB" sz="300" dirty="0"/>
            </a:p>
            <a:p>
              <a:pPr algn="r"/>
              <a:endParaRPr lang="en-GB" sz="700" dirty="0"/>
            </a:p>
            <a:p>
              <a:pPr algn="r"/>
              <a:endParaRPr lang="en-GB" sz="600" dirty="0"/>
            </a:p>
            <a:p>
              <a:pPr algn="r"/>
              <a:r>
                <a:rPr lang="en-GB" sz="1050" dirty="0"/>
                <a:t>0</a:t>
              </a:r>
            </a:p>
            <a:p>
              <a:pPr algn="r"/>
              <a:endParaRPr lang="en-GB" sz="1050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989353" y="4472456"/>
              <a:ext cx="14499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      1/2                  1/2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7446541" y="4968876"/>
            <a:ext cx="1501503" cy="577081"/>
            <a:chOff x="7301401" y="4664082"/>
            <a:chExt cx="1501503" cy="577081"/>
          </a:xfrm>
        </p:grpSpPr>
        <p:sp>
          <p:nvSpPr>
            <p:cNvPr id="20" name="ZoneTexte 19"/>
            <p:cNvSpPr txBox="1"/>
            <p:nvPr/>
          </p:nvSpPr>
          <p:spPr>
            <a:xfrm>
              <a:off x="7301401" y="4664082"/>
              <a:ext cx="81207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/>
                <a:t>Couples</a:t>
              </a:r>
            </a:p>
            <a:p>
              <a:pPr algn="ctr"/>
              <a:r>
                <a:rPr lang="en-GB" sz="1050" dirty="0"/>
                <a:t>de  </a:t>
              </a:r>
              <a:r>
                <a:rPr lang="en-GB" sz="1050" dirty="0" err="1"/>
                <a:t>même</a:t>
              </a:r>
              <a:r>
                <a:rPr lang="en-GB" sz="1050" dirty="0"/>
                <a:t> </a:t>
              </a:r>
            </a:p>
            <a:p>
              <a:pPr algn="ctr"/>
              <a:r>
                <a:rPr lang="en-GB" sz="1050" dirty="0" err="1"/>
                <a:t>sexe</a:t>
              </a:r>
              <a:endParaRPr lang="en-GB" sz="105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990827" y="4664082"/>
              <a:ext cx="81207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 err="1"/>
                <a:t>Autres</a:t>
              </a:r>
              <a:endParaRPr lang="en-GB" sz="1050" dirty="0"/>
            </a:p>
            <a:p>
              <a:pPr algn="ctr"/>
              <a:r>
                <a:rPr lang="en-GB" sz="1050" dirty="0" err="1"/>
                <a:t>cas</a:t>
              </a:r>
              <a:endParaRPr lang="en-GB" sz="1050" dirty="0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6694493" y="3351822"/>
            <a:ext cx="2202033" cy="1723549"/>
            <a:chOff x="6230045" y="1305315"/>
            <a:chExt cx="2202033" cy="1723549"/>
          </a:xfrm>
        </p:grpSpPr>
        <p:grpSp>
          <p:nvGrpSpPr>
            <p:cNvPr id="19" name="Groupe 18"/>
            <p:cNvGrpSpPr/>
            <p:nvPr/>
          </p:nvGrpSpPr>
          <p:grpSpPr>
            <a:xfrm>
              <a:off x="6982094" y="1401237"/>
              <a:ext cx="1449984" cy="1336763"/>
              <a:chOff x="3847007" y="1535611"/>
              <a:chExt cx="1449984" cy="133676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847007" y="1535611"/>
                <a:ext cx="1449984" cy="1336763"/>
              </a:xfrm>
              <a:prstGeom prst="rect">
                <a:avLst/>
              </a:prstGeom>
              <a:solidFill>
                <a:srgbClr val="36A9E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359885" y="2554097"/>
                <a:ext cx="937106" cy="31827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3847007" y="2306548"/>
                <a:ext cx="512878" cy="55168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" name="Connecteur droit 4"/>
              <p:cNvCxnSpPr/>
              <p:nvPr/>
            </p:nvCxnSpPr>
            <p:spPr>
              <a:xfrm flipV="1">
                <a:off x="4359885" y="1535611"/>
                <a:ext cx="0" cy="133676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avec flèche 6"/>
              <p:cNvCxnSpPr/>
              <p:nvPr/>
            </p:nvCxnSpPr>
            <p:spPr>
              <a:xfrm flipV="1">
                <a:off x="4087615" y="1535611"/>
                <a:ext cx="11314" cy="77093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sys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ZoneTexte 23"/>
            <p:cNvSpPr txBox="1"/>
            <p:nvPr/>
          </p:nvSpPr>
          <p:spPr>
            <a:xfrm>
              <a:off x="6230045" y="1305315"/>
              <a:ext cx="812077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50" dirty="0"/>
                <a:t>100</a:t>
              </a:r>
            </a:p>
            <a:p>
              <a:pPr algn="r"/>
              <a:endParaRPr lang="en-GB" sz="1050" dirty="0"/>
            </a:p>
            <a:p>
              <a:pPr algn="r"/>
              <a:endParaRPr lang="en-GB" sz="1050" dirty="0"/>
            </a:p>
            <a:p>
              <a:pPr algn="r"/>
              <a:endParaRPr lang="en-GB" sz="1050" dirty="0"/>
            </a:p>
            <a:p>
              <a:pPr algn="r"/>
              <a:endParaRPr lang="en-GB" sz="700" dirty="0"/>
            </a:p>
            <a:p>
              <a:pPr algn="r"/>
              <a:r>
                <a:rPr lang="en-GB" sz="1050" dirty="0"/>
                <a:t>40</a:t>
              </a:r>
            </a:p>
            <a:p>
              <a:pPr algn="r"/>
              <a:endParaRPr lang="en-GB" sz="600" dirty="0"/>
            </a:p>
            <a:p>
              <a:pPr algn="r"/>
              <a:r>
                <a:rPr lang="en-GB" sz="1050" dirty="0"/>
                <a:t>20</a:t>
              </a:r>
            </a:p>
            <a:p>
              <a:pPr algn="r"/>
              <a:endParaRPr lang="en-GB" sz="700" dirty="0"/>
            </a:p>
            <a:p>
              <a:pPr algn="r"/>
              <a:r>
                <a:rPr lang="en-GB" sz="1050" dirty="0"/>
                <a:t>0</a:t>
              </a:r>
            </a:p>
            <a:p>
              <a:pPr algn="r"/>
              <a:endParaRPr lang="en-GB" sz="105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982093" y="2738000"/>
              <a:ext cx="14499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   1/3                  2/3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82767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idx="4294967295"/>
          </p:nvPr>
        </p:nvSpPr>
        <p:spPr>
          <a:xfrm>
            <a:off x="252549" y="1358537"/>
            <a:ext cx="8638901" cy="5499463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 fontScale="92500"/>
          </a:bodyPr>
          <a:lstStyle/>
          <a:p>
            <a:pPr marL="343080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On dispose de beaucoup d’information annexe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Taux de réponse selon le niveau de vie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Taux de réponse dans </a:t>
            </a:r>
            <a:r>
              <a:rPr lang="fr-FR" spc="-1" dirty="0" err="1">
                <a:solidFill>
                  <a:srgbClr val="37424A"/>
                </a:solidFill>
              </a:rPr>
              <a:t>Famemp</a:t>
            </a:r>
            <a:r>
              <a:rPr lang="fr-FR" spc="-1" dirty="0">
                <a:solidFill>
                  <a:srgbClr val="37424A"/>
                </a:solidFill>
              </a:rPr>
              <a:t> (obligation)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Taux de réponse des personnes en couple de sexes différents</a:t>
            </a:r>
          </a:p>
          <a:p>
            <a:pPr marL="343080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On doit faire des hypothèses pour pondérer les CMS</a:t>
            </a:r>
          </a:p>
          <a:p>
            <a:pPr marL="343080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Le même problème se pose partout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Une question: les personnes seules sans enfant et qui n’en veulent pas </a:t>
            </a:r>
            <a:r>
              <a:rPr lang="fr-FR" spc="-1" dirty="0" err="1">
                <a:solidFill>
                  <a:srgbClr val="37424A"/>
                </a:solidFill>
              </a:rPr>
              <a:t>ont-elles</a:t>
            </a:r>
            <a:r>
              <a:rPr lang="fr-FR" spc="-1" dirty="0">
                <a:solidFill>
                  <a:srgbClr val="37424A"/>
                </a:solidFill>
              </a:rPr>
              <a:t> déjà vécu en couple ou non ? 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Des sources de biais : </a:t>
            </a:r>
          </a:p>
          <a:p>
            <a:pPr marL="1257480" lvl="2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Participation des personnes sans enfant ayant vécu en couple et rompu et de celles n’ayant jamais vécu en couple</a:t>
            </a:r>
          </a:p>
          <a:p>
            <a:pPr marL="1257480" lvl="2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Déclaration des unions passées (sans enfant) ? 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endParaRPr lang="fr-FR" b="0" strike="noStrike" spc="-1" dirty="0">
              <a:solidFill>
                <a:srgbClr val="37424A"/>
              </a:solidFill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title" idx="4294967295"/>
          </p:nvPr>
        </p:nvSpPr>
        <p:spPr>
          <a:xfrm>
            <a:off x="468360" y="274680"/>
            <a:ext cx="7558200" cy="9208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600" b="1" strike="noStrike" spc="-1" dirty="0">
                <a:solidFill>
                  <a:srgbClr val="36A9E1"/>
                </a:solidFill>
                <a:latin typeface="Calibri"/>
                <a:ea typeface="Arial"/>
              </a:rPr>
              <a:t>Attention aux biais de sélection</a:t>
            </a:r>
            <a:endParaRPr lang="fr-FR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23101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 idx="4294967295"/>
          </p:nvPr>
        </p:nvSpPr>
        <p:spPr>
          <a:xfrm>
            <a:off x="468360" y="274680"/>
            <a:ext cx="7558200" cy="9208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91440" bIns="45720" numCol="1" spcCol="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200" b="1" strike="noStrike" spc="-1" dirty="0">
                <a:solidFill>
                  <a:srgbClr val="36A9E1"/>
                </a:solidFill>
                <a:latin typeface="Calibri"/>
                <a:ea typeface="Arial"/>
              </a:rPr>
              <a:t>Conclusion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ftr" idx="4294967295"/>
          </p:nvPr>
        </p:nvSpPr>
        <p:spPr>
          <a:xfrm>
            <a:off x="2195640" y="6381720"/>
            <a:ext cx="5399280" cy="35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fr-FR" sz="1400" b="0" strike="noStrike" spc="-1">
              <a:solidFill>
                <a:srgbClr val="000000"/>
              </a:solidFill>
              <a:latin typeface="Times New Roman"/>
              <a:ea typeface="Arial"/>
            </a:endParaRPr>
          </a:p>
        </p:txBody>
      </p:sp>
      <p:sp>
        <p:nvSpPr>
          <p:cNvPr id="6" name="PlaceHolder 1"/>
          <p:cNvSpPr txBox="1">
            <a:spLocks/>
          </p:cNvSpPr>
          <p:nvPr/>
        </p:nvSpPr>
        <p:spPr>
          <a:xfrm>
            <a:off x="252369" y="1408610"/>
            <a:ext cx="8638901" cy="5499463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080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Le taux de participation à l’enquête est faible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De 20% à 40% selon la strate de tirage</a:t>
            </a:r>
          </a:p>
          <a:p>
            <a:pPr marL="343080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Une attention spéciale pour les couples de même sexe</a:t>
            </a:r>
          </a:p>
          <a:p>
            <a:pPr marL="343080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La question de la sélection différentielle va se poser souvent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Modes de réponse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Comparaison avec Familles et employeurs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37424A"/>
                </a:solidFill>
              </a:rPr>
              <a:t>Comparaison avec d’autres sources</a:t>
            </a:r>
          </a:p>
          <a:p>
            <a:pPr marL="800280" lvl="1" indent="-34308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tabLst>
                <a:tab pos="0" algn="l"/>
              </a:tabLst>
            </a:pPr>
            <a:endParaRPr lang="fr-FR" spc="-1" dirty="0">
              <a:solidFill>
                <a:srgbClr val="37424A"/>
              </a:solidFill>
            </a:endParaRPr>
          </a:p>
          <a:p>
            <a:pPr marL="0" indent="0">
              <a:lnSpc>
                <a:spcPct val="100000"/>
              </a:lnSpc>
              <a:buClr>
                <a:srgbClr val="36A9E1"/>
              </a:buClr>
              <a:buNone/>
              <a:tabLst>
                <a:tab pos="0" algn="l"/>
              </a:tabLst>
            </a:pPr>
            <a:r>
              <a:rPr lang="fr-FR" b="1" spc="-1" dirty="0">
                <a:solidFill>
                  <a:srgbClr val="36A9E1"/>
                </a:solidFill>
              </a:rPr>
              <a:t>				Merci. Vos questions ?</a:t>
            </a:r>
          </a:p>
        </p:txBody>
      </p:sp>
    </p:spTree>
    <p:extLst>
      <p:ext uri="{BB962C8B-B14F-4D97-AF65-F5344CB8AC3E}">
        <p14:creationId xmlns:p14="http://schemas.microsoft.com/office/powerpoint/2010/main" val="870294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re 14"/>
          <p:cNvSpPr/>
          <p:nvPr/>
        </p:nvSpPr>
        <p:spPr>
          <a:xfrm>
            <a:off x="467640" y="312840"/>
            <a:ext cx="7552080" cy="91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FR" sz="3200" b="1" strike="noStrike" spc="-1">
                <a:solidFill>
                  <a:srgbClr val="36A9E1"/>
                </a:solidFill>
                <a:latin typeface="Calibri"/>
                <a:ea typeface="Arial"/>
              </a:rPr>
              <a:t>Taux de participation par décile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Espace réservé de la date 4"/>
          <p:cNvSpPr/>
          <p:nvPr/>
        </p:nvSpPr>
        <p:spPr>
          <a:xfrm>
            <a:off x="468360" y="6381720"/>
            <a:ext cx="1719720" cy="35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0" name="Espace réservé du pied de page 12"/>
          <p:cNvSpPr/>
          <p:nvPr/>
        </p:nvSpPr>
        <p:spPr>
          <a:xfrm>
            <a:off x="2195640" y="6381720"/>
            <a:ext cx="5393160" cy="35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1" name="Espace réservé du numéro de diapositive 14"/>
          <p:cNvSpPr/>
          <p:nvPr/>
        </p:nvSpPr>
        <p:spPr>
          <a:xfrm>
            <a:off x="7596360" y="6381720"/>
            <a:ext cx="1072080" cy="35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  <a:spcBef>
                <a:spcPts val="201"/>
              </a:spcBef>
            </a:pPr>
            <a:fld id="{E439C9C9-E6AB-4C5B-AFED-50AEF7C29310}" type="slidenum">
              <a:rPr lang="fr-FR" sz="1000" b="0" strike="noStrike" spc="-1">
                <a:solidFill>
                  <a:srgbClr val="898989"/>
                </a:solidFill>
                <a:latin typeface="Arial"/>
                <a:ea typeface="DejaVu Sans"/>
              </a:rPr>
              <a:t>55</a:t>
            </a:fld>
            <a:endParaRPr lang="fr-FR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2" name="Image 2"/>
          <p:cNvPicPr/>
          <p:nvPr/>
        </p:nvPicPr>
        <p:blipFill>
          <a:blip r:embed="rId3"/>
          <a:stretch/>
        </p:blipFill>
        <p:spPr>
          <a:xfrm>
            <a:off x="539640" y="1498680"/>
            <a:ext cx="7786080" cy="4915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 bwMode="auto">
          <a:xfrm>
            <a:off x="491038" y="1340768"/>
            <a:ext cx="8208360" cy="4525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strike="noStrike" spc="-1">
                <a:solidFill>
                  <a:srgbClr val="37424A"/>
                </a:solidFill>
                <a:latin typeface="Calibri"/>
                <a:ea typeface="Arial"/>
              </a:rPr>
              <a:t>La non-réponse est dite </a:t>
            </a:r>
            <a:r>
              <a:rPr lang="fr-FR" sz="2200" b="1" strike="noStrike" spc="-1">
                <a:solidFill>
                  <a:srgbClr val="37424A"/>
                </a:solidFill>
                <a:latin typeface="Calibri"/>
                <a:ea typeface="Arial"/>
              </a:rPr>
              <a:t>ignorable</a:t>
            </a:r>
            <a:r>
              <a:rPr lang="fr-FR" sz="2200" b="0" strike="noStrike" spc="-1">
                <a:solidFill>
                  <a:srgbClr val="37424A"/>
                </a:solidFill>
                <a:latin typeface="Calibri"/>
                <a:ea typeface="Arial"/>
              </a:rPr>
              <a:t> si, conditionnellement à des variables observables, la probabilité de réponse est la même</a:t>
            </a:r>
            <a:endParaRPr lang="fr-FR" sz="2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strike="noStrike" spc="-1">
                <a:solidFill>
                  <a:srgbClr val="37424A"/>
                </a:solidFill>
                <a:latin typeface="Calibri"/>
                <a:ea typeface="Arial"/>
              </a:rPr>
              <a:t>Si c’est le cas, pas trop de problèmes à avoir un taux de réponse faible : d’où l’intérêt base sondages, appariements, enrichissement</a:t>
            </a:r>
            <a:endParaRPr lang="fr-FR" sz="2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strike="noStrike" spc="-1">
                <a:solidFill>
                  <a:srgbClr val="37424A"/>
                </a:solidFill>
                <a:latin typeface="Calibri"/>
                <a:ea typeface="Arial"/>
              </a:rPr>
              <a:t>Reste une hypothèse ! S’il y a un doute, on doit alors explorer d’autres méthodes :</a:t>
            </a:r>
            <a:endParaRPr lang="fr-FR" sz="22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200" b="0" strike="noStrike" spc="-1">
                <a:solidFill>
                  <a:srgbClr val="37424A"/>
                </a:solidFill>
                <a:latin typeface="Calibri"/>
                <a:ea typeface="Arial"/>
              </a:rPr>
              <a:t>Calage généralisé (Deville, JMS 2022)</a:t>
            </a:r>
            <a:endParaRPr lang="fr-FR" sz="22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200" b="0" strike="noStrike" spc="-1">
                <a:solidFill>
                  <a:srgbClr val="37424A"/>
                </a:solidFill>
                <a:latin typeface="Calibri"/>
                <a:ea typeface="Arial"/>
              </a:rPr>
              <a:t>Heckman : voir le DT Castell/Sillard (M2021/02)</a:t>
            </a:r>
            <a:endParaRPr lang="fr-FR" sz="22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200" b="0" strike="noStrike" spc="-1">
                <a:solidFill>
                  <a:srgbClr val="37424A"/>
                </a:solidFill>
                <a:latin typeface="Calibri"/>
                <a:ea typeface="Arial"/>
              </a:rPr>
              <a:t>Analyse de sensibilité : voir le DT Quantin/Court (M2024/03)</a:t>
            </a:r>
            <a:endParaRPr lang="fr-FR" sz="2200" b="0" strike="noStrike" spc="-1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200" b="0" strike="noStrike" spc="-1">
                <a:solidFill>
                  <a:srgbClr val="37424A"/>
                </a:solidFill>
                <a:latin typeface="Calibri"/>
                <a:ea typeface="Arial"/>
              </a:rPr>
              <a:t>Autres approches : le prendre en compte dans la pondération (Guin &amp; al. , colloque Sondages 2023)</a:t>
            </a:r>
            <a:endParaRPr lang="fr-FR" sz="2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417"/>
              </a:spcBef>
              <a:buClr>
                <a:srgbClr val="36A9E1"/>
              </a:buClr>
              <a:buFont typeface="Arial"/>
              <a:buChar char="•"/>
              <a:defRPr/>
            </a:pPr>
            <a:r>
              <a:rPr lang="fr-FR" sz="2200" b="0" strike="noStrike" spc="-1">
                <a:solidFill>
                  <a:srgbClr val="37424A"/>
                </a:solidFill>
                <a:latin typeface="Calibri"/>
                <a:ea typeface="Arial"/>
              </a:rPr>
              <a:t>Le multimode est un risque (plus d’effet d’auto-sélection) et une opportunité (combiner les modes pour explorer ce biais)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 bwMode="auto">
          <a:xfrm>
            <a:off x="468360" y="274680"/>
            <a:ext cx="7558920" cy="921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800" b="1" strike="noStrike" spc="-1">
                <a:solidFill>
                  <a:srgbClr val="36A9E1"/>
                </a:solidFill>
                <a:latin typeface="Calibri"/>
                <a:ea typeface="Arial"/>
              </a:rPr>
              <a:t>Biais de sélection en cas de taux de réponse faible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Titre 1"/>
          <p:cNvSpPr txBox="1"/>
          <p:nvPr/>
        </p:nvSpPr>
        <p:spPr bwMode="auto">
          <a:xfrm>
            <a:off x="611560" y="3356992"/>
            <a:ext cx="8208912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9pPr>
          </a:lstStyle>
          <a:p>
            <a:pPr algn="ctr">
              <a:defRPr/>
            </a:pPr>
            <a:r>
              <a:rPr lang="fr-FR">
                <a:solidFill>
                  <a:srgbClr val="36A9E1"/>
                </a:solidFill>
                <a:cs typeface="Segoe UI"/>
              </a:rPr>
              <a:t>Merci pour votre attention !</a:t>
            </a:r>
            <a:endParaRPr lang="fr-FR">
              <a:solidFill>
                <a:srgbClr val="36A9E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68399743-7194-44DB-8FDE-5ABA0556C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366" y="1984096"/>
            <a:ext cx="76985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088" tIns="34290" rIns="38088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fr-FR" altLang="fr-FR" sz="135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135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Espace réservé du contenu 5"/>
          <p:cNvSpPr>
            <a:spLocks noGrp="1"/>
          </p:cNvSpPr>
          <p:nvPr>
            <p:ph idx="1"/>
          </p:nvPr>
        </p:nvSpPr>
        <p:spPr bwMode="auto">
          <a:xfrm>
            <a:off x="261257" y="1412776"/>
            <a:ext cx="8758646" cy="482453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000" b="1" dirty="0"/>
              <a:t>Enquête Familles et Employeurs (Ined-Insee 2004-05) : une enquête couplée originale au milieu des années 2000 </a:t>
            </a:r>
            <a:endParaRPr sz="2000" b="1" dirty="0"/>
          </a:p>
          <a:p>
            <a:pPr marL="334566" lvl="1">
              <a:defRPr/>
            </a:pPr>
            <a:r>
              <a:rPr lang="fr-FR" sz="2000" dirty="0"/>
              <a:t>Interrelations entre vie familiale et vie professionnelle</a:t>
            </a:r>
            <a:endParaRPr sz="2000" dirty="0"/>
          </a:p>
          <a:p>
            <a:pPr marL="334566" lvl="1">
              <a:defRPr/>
            </a:pPr>
            <a:r>
              <a:rPr lang="fr-FR" sz="2000" dirty="0"/>
              <a:t>Liens réciproques entre évènements démographiques (naissances, séparations, remises en couple) et caractéristiques professionnelles (parcours, salaires, horaires atypiques, emploi précaire, etc.) </a:t>
            </a:r>
            <a:endParaRPr sz="2000" dirty="0"/>
          </a:p>
          <a:p>
            <a:pPr marL="334566" lvl="1">
              <a:defRPr/>
            </a:pPr>
            <a:r>
              <a:rPr lang="fr-FR" sz="2000" dirty="0"/>
              <a:t>Premières données sur les pratiques des entreprises en matière de conciliation</a:t>
            </a:r>
          </a:p>
          <a:p>
            <a:pPr marL="334566" lvl="1">
              <a:defRPr/>
            </a:pPr>
            <a:r>
              <a:rPr lang="fr-FR" sz="2000" dirty="0"/>
              <a:t>Large diffusion et valorisation</a:t>
            </a:r>
          </a:p>
          <a:p>
            <a:pPr marL="534591" lvl="2">
              <a:defRPr/>
            </a:pPr>
            <a:r>
              <a:rPr lang="fr-FR" sz="2000" dirty="0"/>
              <a:t>1 ouvrage</a:t>
            </a:r>
          </a:p>
          <a:p>
            <a:pPr marL="534591" lvl="2">
              <a:defRPr/>
            </a:pPr>
            <a:r>
              <a:rPr lang="fr-FR" sz="2000" dirty="0"/>
              <a:t>68 articles scientifiques</a:t>
            </a:r>
          </a:p>
          <a:p>
            <a:pPr marL="534591" lvl="2">
              <a:defRPr/>
            </a:pPr>
            <a:r>
              <a:rPr lang="fr-FR" sz="2000" dirty="0"/>
              <a:t>4 thèses</a:t>
            </a:r>
          </a:p>
          <a:p>
            <a:pPr marL="534591" lvl="2">
              <a:defRPr/>
            </a:pPr>
            <a:r>
              <a:rPr lang="fr-FR" sz="2000" dirty="0"/>
              <a:t>large couverture médiatique et alimentation des </a:t>
            </a:r>
          </a:p>
          <a:p>
            <a:pPr marL="305991" lvl="2" indent="0">
              <a:buNone/>
              <a:defRPr/>
            </a:pPr>
            <a:r>
              <a:rPr lang="fr-FR" sz="2000" dirty="0"/>
              <a:t>réflexions de l’action publique </a:t>
            </a:r>
          </a:p>
          <a:p>
            <a:pPr marL="305991" lvl="2" indent="0">
              <a:buNone/>
              <a:defRPr/>
            </a:pPr>
            <a:r>
              <a:rPr lang="fr-FR" sz="2000" dirty="0"/>
              <a:t>(auditions CESE, IGAS, etc.). </a:t>
            </a:r>
            <a:endParaRPr sz="2000" dirty="0"/>
          </a:p>
        </p:txBody>
      </p:sp>
      <p:sp>
        <p:nvSpPr>
          <p:cNvPr id="10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36A9E1"/>
                </a:solidFill>
                <a:cs typeface="Segoe UI"/>
              </a:rPr>
              <a:t>Familles et Employeurs - </a:t>
            </a:r>
            <a:r>
              <a:rPr lang="fr-FR" b="1" dirty="0" err="1">
                <a:solidFill>
                  <a:srgbClr val="36A9E1"/>
                </a:solidFill>
                <a:cs typeface="Segoe UI"/>
              </a:rPr>
              <a:t>FamEmp</a:t>
            </a:r>
            <a:endParaRPr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4C682F-0AFC-482D-8E24-6BEF51B3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32240" y="3825044"/>
            <a:ext cx="1515308" cy="234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63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68399743-7194-44DB-8FDE-5ABA0556C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366" y="1984096"/>
            <a:ext cx="76985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088" tIns="34290" rIns="38088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fr-FR" altLang="fr-FR" sz="135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135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30876D7-B426-4ADB-9A9F-6C713D78A267}"/>
              </a:ext>
            </a:extLst>
          </p:cNvPr>
          <p:cNvSpPr txBox="1"/>
          <p:nvPr/>
        </p:nvSpPr>
        <p:spPr>
          <a:xfrm>
            <a:off x="237489" y="1455016"/>
            <a:ext cx="837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 ans après : nouvelles questions et forte demande sociale</a:t>
            </a:r>
            <a:endParaRPr lang="fr-FR" sz="18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u contenu 1"/>
          <p:cNvSpPr>
            <a:spLocks noGrp="1"/>
          </p:cNvSpPr>
          <p:nvPr>
            <p:ph idx="1"/>
          </p:nvPr>
        </p:nvSpPr>
        <p:spPr bwMode="auto">
          <a:xfrm>
            <a:off x="237489" y="1878587"/>
            <a:ext cx="8597981" cy="42867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1800" dirty="0"/>
              <a:t>Poursuite des évolutions passées</a:t>
            </a:r>
            <a:endParaRPr dirty="0"/>
          </a:p>
          <a:p>
            <a:pPr lvl="1">
              <a:defRPr/>
            </a:pPr>
            <a:r>
              <a:rPr lang="fr-FR" sz="1500" dirty="0"/>
              <a:t>Report formation famille, diversification des configurations familiales,</a:t>
            </a:r>
          </a:p>
          <a:p>
            <a:pPr lvl="1">
              <a:defRPr/>
            </a:pPr>
            <a:r>
              <a:rPr lang="fr-FR" sz="1500" dirty="0"/>
              <a:t>Diffusion des emplois instables, à horaires flexibles, atypiques ou extensifs </a:t>
            </a:r>
          </a:p>
          <a:p>
            <a:pPr lvl="1">
              <a:defRPr/>
            </a:pPr>
            <a:r>
              <a:rPr lang="fr-FR" sz="1500" dirty="0"/>
              <a:t>Inégalités de genre persistantes</a:t>
            </a:r>
          </a:p>
          <a:p>
            <a:pPr marL="342900" lvl="1" indent="0">
              <a:buNone/>
              <a:defRPr/>
            </a:pPr>
            <a:endParaRPr sz="750" dirty="0"/>
          </a:p>
          <a:p>
            <a:pPr>
              <a:defRPr/>
            </a:pPr>
            <a:r>
              <a:rPr lang="fr-FR" sz="1800" dirty="0"/>
              <a:t>Nouvelles problématiques</a:t>
            </a:r>
            <a:endParaRPr dirty="0"/>
          </a:p>
          <a:p>
            <a:pPr lvl="1">
              <a:defRPr/>
            </a:pPr>
            <a:r>
              <a:rPr lang="fr-FR" sz="1500" dirty="0"/>
              <a:t>Proches aidants</a:t>
            </a:r>
          </a:p>
          <a:p>
            <a:pPr lvl="1">
              <a:defRPr/>
            </a:pPr>
            <a:r>
              <a:rPr lang="fr-FR" sz="1500" dirty="0"/>
              <a:t>Nouvelles formes d’emploi et outils numériques qui floutent les frontières entre les univers privés et professionnels (auto-entreprenariat, travail nomade et télétravail), accentué par crise sanitaire </a:t>
            </a:r>
            <a:endParaRPr dirty="0"/>
          </a:p>
          <a:p>
            <a:pPr lvl="1">
              <a:defRPr/>
            </a:pPr>
            <a:r>
              <a:rPr lang="fr-FR" sz="1500" dirty="0"/>
              <a:t>Baisse de la fécondité et parentalité active</a:t>
            </a:r>
          </a:p>
          <a:p>
            <a:pPr lvl="1">
              <a:defRPr/>
            </a:pPr>
            <a:r>
              <a:rPr lang="fr-FR" sz="1500" dirty="0"/>
              <a:t>Évolution des politiques publiques et d’entreprises [loi sur l’égalité professionnelle (2015) ; </a:t>
            </a:r>
            <a:r>
              <a:rPr lang="fr-FR" sz="1500" dirty="0" err="1"/>
              <a:t>PreParE</a:t>
            </a:r>
            <a:r>
              <a:rPr lang="fr-FR" sz="1500" dirty="0"/>
              <a:t> (2015) ; loi Travail (2017) ; allongement congé paternité (2021) ; congé proche aidant (2017)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fr-FR" sz="1800" b="1" dirty="0">
                <a:solidFill>
                  <a:srgbClr val="9E1460"/>
                </a:solidFill>
              </a:rPr>
              <a:t>→ Besoin de nouvelles données </a:t>
            </a:r>
            <a:r>
              <a:rPr lang="fr-FR" sz="1800" dirty="0"/>
              <a:t>(Fontaine, </a:t>
            </a:r>
            <a:r>
              <a:rPr lang="fr-FR" sz="1800" dirty="0" err="1"/>
              <a:t>Pailhé</a:t>
            </a:r>
            <a:r>
              <a:rPr lang="fr-FR" sz="1800" dirty="0"/>
              <a:t>, </a:t>
            </a:r>
            <a:r>
              <a:rPr lang="fr-FR" sz="1800" dirty="0" err="1"/>
              <a:t>Remillon</a:t>
            </a:r>
            <a:r>
              <a:rPr lang="fr-FR" sz="1800" dirty="0"/>
              <a:t>, 2023) pour</a:t>
            </a:r>
            <a:r>
              <a:rPr lang="fr-FR" sz="1800" b="1" dirty="0"/>
              <a:t> :</a:t>
            </a:r>
          </a:p>
          <a:p>
            <a:pPr>
              <a:spcBef>
                <a:spcPts val="600"/>
              </a:spcBef>
              <a:defRPr/>
            </a:pPr>
            <a:r>
              <a:rPr lang="fr-FR" sz="1800" dirty="0"/>
              <a:t>Développer des recherches inédites autour de ces nouveaux enjeux</a:t>
            </a:r>
          </a:p>
          <a:p>
            <a:pPr>
              <a:spcBef>
                <a:spcPts val="600"/>
              </a:spcBef>
              <a:defRPr/>
            </a:pPr>
            <a:r>
              <a:rPr lang="fr-FR" sz="1800" dirty="0"/>
              <a:t>Évaluer, concevoir des politiques publiques et d’entreprises adaptées</a:t>
            </a:r>
          </a:p>
          <a:p>
            <a:pPr marL="457200" lvl="1" indent="0">
              <a:buNone/>
              <a:defRPr/>
            </a:pPr>
            <a:endParaRPr lang="fr-FR" sz="1500" dirty="0"/>
          </a:p>
          <a:p>
            <a:pPr lvl="1">
              <a:defRPr/>
            </a:pPr>
            <a:endParaRPr lang="fr-FR" sz="1500" dirty="0"/>
          </a:p>
          <a:p>
            <a:pPr marL="342900" lvl="1" indent="0">
              <a:buNone/>
              <a:defRPr/>
            </a:pPr>
            <a:endParaRPr lang="fr-FR" sz="750" dirty="0"/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36A9E1"/>
                </a:solidFill>
                <a:cs typeface="Segoe UI"/>
              </a:rPr>
              <a:t>Familles et Employeurs - </a:t>
            </a:r>
            <a:r>
              <a:rPr lang="fr-FR" b="1" dirty="0" err="1">
                <a:solidFill>
                  <a:srgbClr val="36A9E1"/>
                </a:solidFill>
                <a:cs typeface="Segoe UI"/>
              </a:rPr>
              <a:t>FamEmp</a:t>
            </a:r>
            <a:endParaRPr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4C682F-0AFC-482D-8E24-6BEF51B3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486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68399743-7194-44DB-8FDE-5ABA0556C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366" y="1984096"/>
            <a:ext cx="76985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088" tIns="34290" rIns="38088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fr-FR" altLang="fr-FR" sz="135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135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30876D7-B426-4ADB-9A9F-6C713D78A267}"/>
              </a:ext>
            </a:extLst>
          </p:cNvPr>
          <p:cNvSpPr txBox="1"/>
          <p:nvPr/>
        </p:nvSpPr>
        <p:spPr>
          <a:xfrm>
            <a:off x="539552" y="1493507"/>
            <a:ext cx="7660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L’enquête </a:t>
            </a:r>
            <a:r>
              <a:rPr lang="fr-FR" sz="20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FamEmp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:</a:t>
            </a:r>
            <a:endParaRPr lang="fr-FR" sz="20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9FC3CEA6-4BF7-4AB0-A2FD-645600138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8" y="1808821"/>
            <a:ext cx="8549640" cy="39977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500" dirty="0"/>
          </a:p>
          <a:p>
            <a:r>
              <a:rPr lang="fr-FR" sz="1800" dirty="0"/>
              <a:t>Travail de conception initié en 2018 : Service des enquêtes et des sondages (SES, Ined) + groupe de conception + CS + nombreuses consultations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Enquête </a:t>
            </a:r>
            <a:r>
              <a:rPr lang="fr-FR" sz="1800" b="1" dirty="0"/>
              <a:t>longitudinale </a:t>
            </a:r>
            <a:r>
              <a:rPr lang="fr-FR" sz="1800" dirty="0"/>
              <a:t>: au moins 3 vagues (2024 / 2027 / 2030)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b="1" dirty="0"/>
              <a:t>Une enquête, 2 points de vue </a:t>
            </a:r>
            <a:r>
              <a:rPr lang="fr-FR" sz="1800" dirty="0"/>
              <a:t>: Enquête couplée individus - employeurs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Avis d’opportunité du CNIS, label d’intérêt général et de qualité statistique du comité du label + caractère obligatoire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Partenaires financiers: ANR, Mairie de Paris, Dares, Drees, </a:t>
            </a:r>
            <a:r>
              <a:rPr lang="fr-FR" sz="1800" dirty="0" err="1"/>
              <a:t>Cnaf</a:t>
            </a:r>
            <a:r>
              <a:rPr lang="fr-FR" sz="1800" dirty="0"/>
              <a:t>, France Stratégie, CNSA</a:t>
            </a:r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36A9E1"/>
                </a:solidFill>
                <a:cs typeface="Segoe UI"/>
              </a:rPr>
              <a:t>Familles et Employeurs - </a:t>
            </a:r>
            <a:r>
              <a:rPr lang="fr-FR" b="1" dirty="0" err="1">
                <a:solidFill>
                  <a:srgbClr val="36A9E1"/>
                </a:solidFill>
                <a:cs typeface="Segoe UI"/>
              </a:rPr>
              <a:t>FamEmp</a:t>
            </a:r>
            <a:endParaRPr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4C682F-0AFC-482D-8E24-6BEF51B3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982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467544" y="2852936"/>
            <a:ext cx="8208912" cy="432048"/>
          </a:xfrm>
        </p:spPr>
        <p:txBody>
          <a:bodyPr/>
          <a:lstStyle/>
          <a:p>
            <a:pPr>
              <a:defRPr/>
            </a:pPr>
            <a:r>
              <a:rPr lang="fr-FR" dirty="0">
                <a:cs typeface="Segoe UI"/>
              </a:rPr>
              <a:t>2. Protocole de collecte et déroulement du terrain</a:t>
            </a:r>
            <a:endParaRPr lang="fr-FR" dirty="0"/>
          </a:p>
        </p:txBody>
      </p:sp>
      <p:sp>
        <p:nvSpPr>
          <p:cNvPr id="6" name="Titre 3"/>
          <p:cNvSpPr txBox="1">
            <a:spLocks/>
          </p:cNvSpPr>
          <p:nvPr/>
        </p:nvSpPr>
        <p:spPr bwMode="auto">
          <a:xfrm>
            <a:off x="468313" y="274638"/>
            <a:ext cx="7559675" cy="9223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36A9E1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fr-FR" sz="3600" dirty="0">
                <a:cs typeface="Segoe UI"/>
              </a:rPr>
              <a:t>Familles et Employeurs - </a:t>
            </a:r>
            <a:r>
              <a:rPr lang="fr-FR" sz="3600" dirty="0" err="1">
                <a:cs typeface="Segoe UI"/>
              </a:rPr>
              <a:t>FamEmp</a:t>
            </a:r>
            <a:endParaRPr lang="fr-FR" sz="3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971" y="4149080"/>
            <a:ext cx="1626757" cy="172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77976"/>
      </p:ext>
    </p:extLst>
  </p:cSld>
  <p:clrMapOvr>
    <a:masterClrMapping/>
  </p:clrMapOvr>
</p:sld>
</file>

<file path=ppt/theme/theme1.xml><?xml version="1.0" encoding="utf-8"?>
<a:theme xmlns:a="http://schemas.openxmlformats.org/drawingml/2006/main" name="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n2</Template>
  <TotalTime>485</TotalTime>
  <Words>4097</Words>
  <Application>Microsoft Office PowerPoint</Application>
  <DocSecurity>0</DocSecurity>
  <PresentationFormat>Affichage à l'écran (4:3)</PresentationFormat>
  <Paragraphs>588</Paragraphs>
  <Slides>57</Slides>
  <Notes>54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57</vt:i4>
      </vt:variant>
    </vt:vector>
  </HeadingPairs>
  <TitlesOfParts>
    <vt:vector size="70" baseType="lpstr">
      <vt:lpstr>Arial</vt:lpstr>
      <vt:lpstr>Calibri</vt:lpstr>
      <vt:lpstr>Calibri (Corps)</vt:lpstr>
      <vt:lpstr>Courier New</vt:lpstr>
      <vt:lpstr>DejaVu Sans</vt:lpstr>
      <vt:lpstr>Nimbus Roman No9 L</vt:lpstr>
      <vt:lpstr>Segoe UI</vt:lpstr>
      <vt:lpstr>Symbol</vt:lpstr>
      <vt:lpstr>Times New Roman</vt:lpstr>
      <vt:lpstr>Wingdings</vt:lpstr>
      <vt:lpstr>n2</vt:lpstr>
      <vt:lpstr>oleObj</vt:lpstr>
      <vt:lpstr>Foxit PDF Reader Document</vt:lpstr>
      <vt:lpstr>Présentation PowerPoint</vt:lpstr>
      <vt:lpstr>Bilan des collectes de trois enquêtes</vt:lpstr>
      <vt:lpstr>Familles et Employeurs</vt:lpstr>
      <vt:lpstr>1. Origines et problématique générale de l’enquête </vt:lpstr>
      <vt:lpstr>Familles et Employeurs - FamEmp</vt:lpstr>
      <vt:lpstr>Familles et Employeurs - FamEmp</vt:lpstr>
      <vt:lpstr>Familles et Employeurs - FamEmp</vt:lpstr>
      <vt:lpstr>Familles et Employeurs - FamEmp</vt:lpstr>
      <vt:lpstr>2. Protocole de collecte et déroulement du terrain</vt:lpstr>
      <vt:lpstr>Familles et Employeurs - FamEmp</vt:lpstr>
      <vt:lpstr>Les origines du protocole</vt:lpstr>
      <vt:lpstr>Protocole d’animation de la collecte</vt:lpstr>
      <vt:lpstr>Communication autour de l’enquête</vt:lpstr>
      <vt:lpstr>Déroulement de la collecte</vt:lpstr>
      <vt:lpstr>La participation sur le multimode</vt:lpstr>
      <vt:lpstr>CATI : une participation plus faible que prévue</vt:lpstr>
      <vt:lpstr>CATI : une participation plus faible que prévue</vt:lpstr>
      <vt:lpstr>CAWI : une participation plus élevée que prévue</vt:lpstr>
      <vt:lpstr>CAWI : une participation plus élevée que prévue</vt:lpstr>
      <vt:lpstr>3. Premiers résultats de la collecte du volet Individus</vt:lpstr>
      <vt:lpstr>Familles et Employeurs - FamEmp</vt:lpstr>
      <vt:lpstr>Familles et Employeurs - FamEmp</vt:lpstr>
      <vt:lpstr>Familles et Employeurs - FamEmp</vt:lpstr>
      <vt:lpstr>4. Et après ? </vt:lpstr>
      <vt:lpstr>Familles et Employeurs - FamEmp</vt:lpstr>
      <vt:lpstr>Bilan des collectes de trois enquêtes</vt:lpstr>
      <vt:lpstr>Bilan des collectes de trois enquêtes</vt:lpstr>
      <vt:lpstr>Plan de présentation</vt:lpstr>
      <vt:lpstr>Un programme international</vt:lpstr>
      <vt:lpstr>Un questionnaire commun</vt:lpstr>
      <vt:lpstr>Les principaux traits de la collecte </vt:lpstr>
      <vt:lpstr>Une enquête multimode</vt:lpstr>
      <vt:lpstr>Le déroulement de la collecte</vt:lpstr>
      <vt:lpstr>Déroulement d’une période</vt:lpstr>
      <vt:lpstr>Présentation PowerPoint</vt:lpstr>
      <vt:lpstr>Présentation PowerPoint</vt:lpstr>
      <vt:lpstr>Présentation PowerPoint</vt:lpstr>
      <vt:lpstr>Relances et appels par période</vt:lpstr>
      <vt:lpstr>Protocole téléphonique</vt:lpstr>
      <vt:lpstr>Taux de participation</vt:lpstr>
      <vt:lpstr>Présentation PowerPoint</vt:lpstr>
      <vt:lpstr>Problèmes rencontrés dans la collecte</vt:lpstr>
      <vt:lpstr>Présentation PowerPoint</vt:lpstr>
      <vt:lpstr>Profil des répondant·es</vt:lpstr>
      <vt:lpstr>Présentation PowerPoint</vt:lpstr>
      <vt:lpstr>Perspectives méthodologiques</vt:lpstr>
      <vt:lpstr>Agora</vt:lpstr>
      <vt:lpstr>Agora</vt:lpstr>
      <vt:lpstr>Compter les couples de même sexe</vt:lpstr>
      <vt:lpstr>Sur-représenter les couples de même sexe</vt:lpstr>
      <vt:lpstr>Pondérer les couples de même sexe</vt:lpstr>
      <vt:lpstr>Pondérer les couples de même sexe</vt:lpstr>
      <vt:lpstr>Attention aux biais de sélection</vt:lpstr>
      <vt:lpstr>Conclusion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 lancement Life Obs</dc:title>
  <dc:subject/>
  <dc:creator>Microsoft Office User</dc:creator>
  <cp:keywords/>
  <dc:description/>
  <cp:lastModifiedBy>Cécile ALLAIN</cp:lastModifiedBy>
  <cp:revision>333</cp:revision>
  <dcterms:created xsi:type="dcterms:W3CDTF">2022-01-28T11:10:03Z</dcterms:created>
  <dcterms:modified xsi:type="dcterms:W3CDTF">2024-10-30T15:29:58Z</dcterms:modified>
  <cp:category/>
  <dc:identifier/>
  <cp:contentStatus/>
  <dc:language/>
  <cp:version/>
</cp:coreProperties>
</file>