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49" r:id="rId15"/>
    <p:sldId id="35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799263" cy="9929813"/>
  <p:defaultTextStyle>
    <a:defPPr>
      <a:defRPr lang="fr-FR"/>
    </a:defPPr>
    <a:lvl1pPr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400" b="1">
        <a:solidFill>
          <a:srgbClr val="E52E81"/>
        </a:solidFill>
        <a:latin typeface="Arial"/>
        <a:ea typeface="+mn-ea"/>
        <a:cs typeface="+mn-cs"/>
      </a:defRPr>
    </a:lvl5pPr>
    <a:lvl6pPr marL="2286000" algn="l" defTabSz="914400">
      <a:defRPr sz="1400" b="1">
        <a:solidFill>
          <a:srgbClr val="E52E81"/>
        </a:solidFill>
        <a:latin typeface="Arial"/>
        <a:ea typeface="+mn-ea"/>
        <a:cs typeface="+mn-cs"/>
      </a:defRPr>
    </a:lvl6pPr>
    <a:lvl7pPr marL="2743200" algn="l" defTabSz="914400">
      <a:defRPr sz="1400" b="1">
        <a:solidFill>
          <a:srgbClr val="E52E81"/>
        </a:solidFill>
        <a:latin typeface="Arial"/>
        <a:ea typeface="+mn-ea"/>
        <a:cs typeface="+mn-cs"/>
      </a:defRPr>
    </a:lvl7pPr>
    <a:lvl8pPr marL="3200400" algn="l" defTabSz="914400">
      <a:defRPr sz="1400" b="1">
        <a:solidFill>
          <a:srgbClr val="E52E81"/>
        </a:solidFill>
        <a:latin typeface="Arial"/>
        <a:ea typeface="+mn-ea"/>
        <a:cs typeface="+mn-cs"/>
      </a:defRPr>
    </a:lvl8pPr>
    <a:lvl9pPr marL="3657600" algn="l" defTabSz="914400">
      <a:defRPr sz="1400" b="1">
        <a:solidFill>
          <a:srgbClr val="E52E8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346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1736" y="0"/>
            <a:ext cx="2946346" cy="498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B4F9A0-1821-4EFA-BB50-D7B75A8A9228}" type="datetimeFigureOut">
              <a:rPr lang="fr-FR"/>
              <a:t>29/10/2024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79927" y="4778725"/>
            <a:ext cx="543941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31026"/>
            <a:ext cx="2946346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1736" y="9431026"/>
            <a:ext cx="2946346" cy="49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3703CD-2D2C-4AC5-A984-6DC13D93BA3B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A97C2F-5989-8787-C809-38CDD016A4D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17BF57-3272-E746-CE72-ADADFDA7B4E7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17BF57-3272-E746-CE72-ADADFDA7B4E7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17BF57-3272-E746-CE72-ADADFDA7B4E7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BB3AD8-6069-5EDA-E66C-DE47203157E4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7A5029-57FA-E7B7-3D77-4BBAEC11CEF5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49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7A5029-57FA-E7B7-3D77-4BBAEC11CEF5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54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BB3AD8-6069-5EDA-E66C-DE47203157E4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2475"/>
            <a:ext cx="5010150" cy="3757613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0D1238DB-FC3C-43E2-8794-B5AABBEADB7E}" type="slidenum">
              <a:rPr lang="fr-FR" sz="1200" b="0" strike="noStrike" spc="-1">
                <a:latin typeface="Times New Roman"/>
              </a:rPr>
              <a:t>17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1DCAC3-2D18-04F6-E394-47A7D66AF6D5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2475"/>
            <a:ext cx="5010150" cy="3757613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DEF477EA-39AF-41C4-AECB-65B5B1333EC9}" type="slidenum">
              <a:rPr lang="fr-FR" sz="1200" b="0" strike="noStrike" spc="-1">
                <a:latin typeface="Times New Roman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7B8F4D-D4CA-4274-F165-84EA8D4B629A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2475"/>
            <a:ext cx="5010150" cy="3757613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0D1238DB-FC3C-43E2-8794-B5AABBEADB7E}" type="slidenum">
              <a:rPr lang="fr-FR" sz="1200" b="0" strike="noStrike" spc="-1">
                <a:latin typeface="Times New Roman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8213" y="752475"/>
            <a:ext cx="5010150" cy="3757613"/>
          </a:xfrm>
          <a:prstGeom prst="rect">
            <a:avLst/>
          </a:prstGeom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DEF477EA-39AF-41C4-AECB-65B5B1333EC9}" type="slidenum">
              <a:rPr lang="fr-FR" sz="1200" b="0" strike="noStrike" spc="-1">
                <a:latin typeface="Times New Roman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D482D3F-BCDA-4662-BA31-061F837F210A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880A405C-7319-4A05-A8DA-0DDFD29EA746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4D022697-5855-4F79-8F3F-0E427B8B1C91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25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 bwMode="auto">
          <a:xfrm>
            <a:off x="680040" y="4778640"/>
            <a:ext cx="5438520" cy="3909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 bwMode="auto">
          <a:xfrm>
            <a:off x="3851640" y="9430920"/>
            <a:ext cx="2945519" cy="498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B53BBFA5-6003-46C3-8F83-AD8C3618F8B4}" type="slidenum">
              <a:rPr lang="fr-FR" sz="1200" b="1" strike="noStrike" spc="-1">
                <a:solidFill>
                  <a:srgbClr val="E52E81"/>
                </a:solidFill>
                <a:latin typeface="Arial"/>
                <a:ea typeface="Arial"/>
              </a:rPr>
              <a:t>26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0BB3AD8-6069-5EDA-E66C-DE47203157E4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D23DA0-B8BB-3F03-62DF-126F7A1900F4}" type="slidenum">
              <a:rPr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CA05D5-D4A7-185A-D7AB-37C87FAC2FF4}" type="slidenum">
              <a:rPr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7A5029-57FA-E7B7-3D77-4BBAEC11CEF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EA3750-146D-5A01-DFC1-BF3422B73B45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EA3750-146D-5A01-DFC1-BF3422B73B45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EA3750-146D-5A01-DFC1-BF3422B73B45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880306-B245-F297-92EC-28F647EADF55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17BF57-3272-E746-CE72-ADADFDA7B4E7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4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67544" y="273050"/>
            <a:ext cx="3024336" cy="995710"/>
          </a:xfrm>
        </p:spPr>
        <p:txBody>
          <a:bodyPr tIns="108000" anchor="t"/>
          <a:lstStyle>
            <a:lvl1pPr algn="l">
              <a:defRPr sz="2000" b="1">
                <a:solidFill>
                  <a:srgbClr val="36A9E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634176" y="273051"/>
            <a:ext cx="5040560" cy="6108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67544" y="1268760"/>
            <a:ext cx="3024336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13967E4-931E-DA49-A261-53CBEAB1CA6F}" type="slidenum">
              <a:rPr lang="fr-FR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88042" y="44624"/>
            <a:ext cx="555958" cy="582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619672" y="4800600"/>
            <a:ext cx="58326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619672" y="332656"/>
            <a:ext cx="5832648" cy="4394919"/>
          </a:xfrm>
        </p:spPr>
        <p:txBody>
          <a:bodyPr lIns="0" tIns="0" rIns="0" bIns="468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619672" y="5367338"/>
            <a:ext cx="5832648" cy="804862"/>
          </a:xfrm>
        </p:spPr>
        <p:txBody>
          <a:bodyPr lIns="0" tIns="46800" bIns="468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B09BF4A-3A4C-E449-8A7E-DBED29530117}" type="slidenum">
              <a:rPr lang="fr-FR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113961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9C46FA0-FAE7-454C-80A4-64C594107F8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A5C9B26-189D-8746-A276-22549D85138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36A9E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chemeClr val="bg1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5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Connecteur droit 10"/>
          <p:cNvCxnSpPr>
            <a:cxnSpLocks noChangeShapeType="1"/>
          </p:cNvCxnSpPr>
          <p:nvPr/>
        </p:nvCxnSpPr>
        <p:spPr bwMode="auto">
          <a:xfrm>
            <a:off x="1476375" y="2349500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>
            <a:off x="1476375" y="3500438"/>
            <a:ext cx="503238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36A9E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4" y="116632"/>
            <a:ext cx="1029330" cy="1080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1475656" y="2492896"/>
            <a:ext cx="7200800" cy="432048"/>
          </a:xfrm>
          <a:prstGeom prst="rect">
            <a:avLst/>
          </a:prstGeom>
        </p:spPr>
        <p:txBody>
          <a:bodyPr tIns="0" rIns="0" bIns="0"/>
          <a:lstStyle>
            <a:lvl1pPr algn="l">
              <a:defRPr sz="2800" b="1">
                <a:solidFill>
                  <a:srgbClr val="36A9E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75656" y="2996952"/>
            <a:ext cx="7200800" cy="28803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>
              <a:buNone/>
              <a:defRPr sz="2000">
                <a:solidFill>
                  <a:srgbClr val="37424A"/>
                </a:solidFill>
                <a:latin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10"/>
          </p:nvPr>
        </p:nvSpPr>
        <p:spPr bwMode="auto">
          <a:xfrm>
            <a:off x="1475656" y="3645024"/>
            <a:ext cx="7200800" cy="1152128"/>
          </a:xfrm>
          <a:prstGeom prst="rect">
            <a:avLst/>
          </a:prstGeom>
        </p:spPr>
        <p:txBody>
          <a:bodyPr lIns="0" tIns="0" rIns="0" bIns="0"/>
          <a:lstStyle>
            <a:lvl1pPr algn="l">
              <a:buFontTx/>
              <a:buNone/>
              <a:defRPr sz="1600">
                <a:solidFill>
                  <a:srgbClr val="37424A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28384" y="116632"/>
            <a:ext cx="1027610" cy="1078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644900"/>
            <a:ext cx="9144000" cy="321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fr-FR"/>
          </a:p>
        </p:txBody>
      </p:sp>
      <p:cxnSp>
        <p:nvCxnSpPr>
          <p:cNvPr id="6" name="Connecteur droit 11"/>
          <p:cNvCxnSpPr>
            <a:cxnSpLocks noChangeShapeType="1"/>
          </p:cNvCxnSpPr>
          <p:nvPr/>
        </p:nvCxnSpPr>
        <p:spPr bwMode="auto">
          <a:xfrm>
            <a:off x="468313" y="2492375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cxnSp>
        <p:nvCxnSpPr>
          <p:cNvPr id="7" name="Connecteur droit 12"/>
          <p:cNvCxnSpPr>
            <a:cxnSpLocks noChangeShapeType="1"/>
          </p:cNvCxnSpPr>
          <p:nvPr/>
        </p:nvCxnSpPr>
        <p:spPr bwMode="auto">
          <a:xfrm>
            <a:off x="468313" y="3644900"/>
            <a:ext cx="503237" cy="0"/>
          </a:xfrm>
          <a:prstGeom prst="line">
            <a:avLst/>
          </a:prstGeom>
          <a:noFill/>
          <a:ln w="6350" algn="ctr">
            <a:solidFill>
              <a:srgbClr val="37424A"/>
            </a:solidFill>
            <a:round/>
            <a:headEnd/>
            <a:tailEnd/>
          </a:ln>
        </p:spPr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208912" cy="432048"/>
          </a:xfrm>
        </p:spPr>
        <p:txBody>
          <a:bodyPr tIns="0" rIns="0" bIns="0">
            <a:normAutofit/>
          </a:bodyPr>
          <a:lstStyle>
            <a:lvl1pPr>
              <a:defRPr sz="2800" b="1">
                <a:solidFill>
                  <a:srgbClr val="36A9E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467544" y="3140968"/>
            <a:ext cx="8208912" cy="288032"/>
          </a:xfrm>
        </p:spPr>
        <p:txBody>
          <a:bodyPr lIns="0" anchor="ctr">
            <a:noAutofit/>
          </a:bodyPr>
          <a:lstStyle>
            <a:lvl1pPr marL="0" indent="0" algn="l">
              <a:buNone/>
              <a:defRPr sz="2000">
                <a:solidFill>
                  <a:srgbClr val="3742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9" name="Image 8"/>
          <p:cNvPicPr/>
          <p:nvPr userDrawn="1"/>
        </p:nvPicPr>
        <p:blipFill>
          <a:blip r:embed="rId2"/>
          <a:stretch/>
        </p:blipFill>
        <p:spPr bwMode="auto">
          <a:xfrm>
            <a:off x="8460432" y="6165304"/>
            <a:ext cx="505460" cy="49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7544" y="1556792"/>
            <a:ext cx="8208912" cy="45259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67544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4008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Image 6"/>
          <p:cNvPicPr/>
          <p:nvPr userDrawn="1"/>
        </p:nvPicPr>
        <p:blipFill>
          <a:blip r:embed="rId2"/>
          <a:stretch/>
        </p:blipFill>
        <p:spPr bwMode="auto">
          <a:xfrm>
            <a:off x="8532440" y="6246178"/>
            <a:ext cx="505460" cy="49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7544" y="1556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6A9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7544" y="220486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4008" y="1556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6A9E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4008" y="220486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557337"/>
            <a:ext cx="8207375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195513" y="6381750"/>
            <a:ext cx="5400675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defRPr sz="1000" b="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7596188" y="6381750"/>
            <a:ext cx="107950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defRPr sz="1000" b="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fld id="{06453DC4-511D-D549-A0A1-A1BCAEF267E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auto">
          <a:xfrm>
            <a:off x="468313" y="1196975"/>
            <a:ext cx="8207375" cy="0"/>
          </a:xfrm>
          <a:prstGeom prst="line">
            <a:avLst/>
          </a:prstGeom>
          <a:ln w="6350">
            <a:solidFill>
              <a:srgbClr val="3742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8028384" y="116632"/>
            <a:ext cx="1029330" cy="1080120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17"/>
          <a:stretch/>
        </p:blipFill>
        <p:spPr bwMode="auto">
          <a:xfrm>
            <a:off x="8486629" y="6195692"/>
            <a:ext cx="505460" cy="495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5pPr>
      <a:lvl6pPr marL="4572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6pPr>
      <a:lvl7pPr marL="9144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7pPr>
      <a:lvl8pPr marL="13716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8pPr>
      <a:lvl9pPr marL="1828800" algn="l">
        <a:spcBef>
          <a:spcPts val="0"/>
        </a:spcBef>
        <a:spcAft>
          <a:spcPts val="0"/>
        </a:spcAft>
        <a:defRPr sz="3600">
          <a:solidFill>
            <a:srgbClr val="37424A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rgbClr val="36A9E1"/>
        </a:buClr>
        <a:buFont typeface="Arial"/>
        <a:buChar char="•"/>
        <a:defRPr sz="32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rgbClr val="36A9E1"/>
        </a:buClr>
        <a:buFont typeface="Calibri"/>
        <a:buChar char="→"/>
        <a:defRPr sz="2800">
          <a:solidFill>
            <a:srgbClr val="37424A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rgbClr val="36A9E1"/>
        </a:buClr>
        <a:buFont typeface="Calibri"/>
        <a:buChar char="–"/>
        <a:defRPr sz="2400">
          <a:solidFill>
            <a:srgbClr val="37424A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lr>
          <a:srgbClr val="37424A"/>
        </a:buClr>
        <a:buFont typeface="Arial"/>
        <a:buChar char="+"/>
        <a:defRPr sz="2000">
          <a:solidFill>
            <a:srgbClr val="37424A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lr>
          <a:srgbClr val="37424A"/>
        </a:buClr>
        <a:buFont typeface="Arial"/>
        <a:buChar char="›"/>
        <a:defRPr sz="2000">
          <a:solidFill>
            <a:srgbClr val="37424A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rfi-1-initr-templatelifeobs-cd00d1.gitpages.huma-num.f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5" name="Espace réservé du texte 6"/>
          <p:cNvSpPr/>
          <p:nvPr/>
        </p:nvSpPr>
        <p:spPr bwMode="auto">
          <a:xfrm>
            <a:off x="1475656" y="3617065"/>
            <a:ext cx="7228652" cy="97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DE3831"/>
              </a:buClr>
              <a:defRPr/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Segoe UI"/>
              </a:rPr>
              <a:t>Assemblée plénière </a:t>
            </a:r>
            <a:endParaRPr/>
          </a:p>
          <a:p>
            <a:pPr marL="342900" indent="-342900">
              <a:buClr>
                <a:srgbClr val="DE3831"/>
              </a:buClr>
              <a:defRPr/>
            </a:pPr>
            <a:r>
              <a:rPr lang="fr-FR" sz="24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Segoe UI"/>
              </a:rPr>
              <a:t>16 octobre 2024</a:t>
            </a:r>
            <a:endParaRPr/>
          </a:p>
          <a:p>
            <a:pPr marL="342900" indent="-342900">
              <a:buClr>
                <a:srgbClr val="DE3831"/>
              </a:buClr>
              <a:defRPr/>
            </a:pPr>
            <a:endParaRPr lang="fr-FR" sz="240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Segoe UI"/>
            </a:endParaRPr>
          </a:p>
          <a:p>
            <a:pPr marL="342900" indent="-342900">
              <a:buClr>
                <a:srgbClr val="DE3831"/>
              </a:buClr>
              <a:defRPr/>
            </a:pPr>
            <a:endParaRPr lang="fr-FR" sz="240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Segoe UI"/>
            </a:endParaRPr>
          </a:p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</p:txBody>
      </p:sp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1332087" y="2324791"/>
            <a:ext cx="781191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500"/>
              </a:lnSpc>
              <a:defRPr/>
            </a:pPr>
            <a:r>
              <a:rPr lang="fr-FR" sz="2800">
                <a:solidFill>
                  <a:srgbClr val="36A9E1"/>
                </a:solidFill>
                <a:cs typeface="Segoe UI"/>
              </a:rPr>
              <a:t>LifeObs: Life Course Observatory</a:t>
            </a:r>
            <a:r>
              <a:rPr lang="fr-FR" sz="180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endParaRPr lang="fr-FR" sz="280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03341" y="5920276"/>
            <a:ext cx="829128" cy="829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736955" y="5885754"/>
            <a:ext cx="916867" cy="7546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13858" y="5885754"/>
            <a:ext cx="1068681" cy="7573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09701" y="5812272"/>
            <a:ext cx="2275591" cy="3200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909701" y="6265451"/>
            <a:ext cx="1944793" cy="4755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79352" y="6018025"/>
            <a:ext cx="1490226" cy="5634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992" y="5915937"/>
            <a:ext cx="1185915" cy="767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 bwMode="auto">
          <a:xfrm>
            <a:off x="323528" y="2030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sz="2900" b="1">
                <a:solidFill>
                  <a:srgbClr val="36A9E1"/>
                </a:solidFill>
                <a:cs typeface="Segoe UI"/>
              </a:rPr>
              <a:t>9,6% du budget ANR consommé au 31/12/2023</a:t>
            </a:r>
            <a:endParaRPr sz="290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831569"/>
              </p:ext>
            </p:extLst>
          </p:nvPr>
        </p:nvGraphicFramePr>
        <p:xfrm>
          <a:off x="323528" y="1412776"/>
          <a:ext cx="8022969" cy="5051740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31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 </a:t>
                      </a:r>
                      <a:endParaRPr sz="1300"/>
                    </a:p>
                  </a:txBody>
                  <a:tcPr marL="7588" marR="7588" marT="7588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300"/>
                    </a:p>
                  </a:txBody>
                  <a:tcPr marL="7588" marR="7588" marT="7588" marB="0" anchor="ctr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300"/>
                    </a:p>
                  </a:txBody>
                  <a:tcPr marL="7588" marR="7588" marT="7588" marB="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300"/>
                    </a:p>
                  </a:txBody>
                  <a:tcPr marL="7588" marR="7588" marT="758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Equipements ou amortissement d'équipement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7 107,86 €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873 249,49 €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880 357,35 €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Sous-total Ressources humaines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123 311,48 €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132 908,69 €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256 220,17 €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Personnels non-statutaires avec financement ANR en CDD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123 311,48 €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132 908,69 €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256 220,17 €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Ined</a:t>
                      </a:r>
                      <a:endParaRPr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109 794,95 €  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79388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3 956,85 €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 113 751,80 €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3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CNRS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13 516,53 €   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  47 437,62 € 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   60 954,15 €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3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Bordeaux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  14 644,78 €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  14 644,78 €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Strasbourg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46 616,72 €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   46 616,72 €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PSL - Dauphine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20 253 €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20 253 €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Sous-total fonctionnement (en euros)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10 830,34€ 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90 157,17 €</a:t>
                      </a:r>
                      <a:endParaRPr sz="1300" dirty="0">
                        <a:solidFill>
                          <a:schemeClr val="bg1"/>
                        </a:solidFill>
                      </a:endParaRPr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100 987,51€</a:t>
                      </a:r>
                      <a:endParaRPr sz="1300" dirty="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Missions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209 €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6 748,11 €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6 957,11 €</a:t>
                      </a:r>
                      <a:endParaRPr sz="1300" dirty="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Ined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98 €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2842,46 €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2940,46 €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CNRS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111 €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992,32 €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1103,32 €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Bordeaux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1237,03 €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1237,03 €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Strasbourg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1 676,30 €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1 676,30 €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Autres dépenses externes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158,40 €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1 953,52 €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2 111,92 €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Ined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158,4 €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b="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158,40 €</a:t>
                      </a:r>
                      <a:endParaRPr sz="1300" b="0" dirty="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Strasbourg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b="0" i="1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39,50 €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39,50 €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CNRS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 </a:t>
                      </a:r>
                      <a:endParaRPr sz="1300" b="0" i="1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1914,02 €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1914,02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Autres dépenses justifiées procédure de facturation interne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0,00 €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247,00 €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247,00 €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0" i="1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Bordeaux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1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0 €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 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247,00 €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247,00 €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Frais de gestion (taux %)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300" dirty="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Frais de gestion - montant en euros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10 462,94 €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81 208,54 €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 91 671,48 € </a:t>
                      </a:r>
                      <a:endParaRPr sz="130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32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Montant total des dépenses éligibles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141 249,68 € </a:t>
                      </a:r>
                      <a:endParaRPr sz="1300" dirty="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1 096 315,35 € </a:t>
                      </a:r>
                      <a:endParaRPr sz="1300"/>
                    </a:p>
                  </a:txBody>
                  <a:tcPr marL="7588" marR="7588" marT="7588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1 237 565,03 € </a:t>
                      </a:r>
                      <a:endParaRPr sz="1300" dirty="0"/>
                    </a:p>
                  </a:txBody>
                  <a:tcPr marL="7588" marR="7588" marT="758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200" b="1">
                <a:solidFill>
                  <a:srgbClr val="36A9E1"/>
                </a:solidFill>
                <a:cs typeface="Segoe UI"/>
              </a:rPr>
              <a:t>Budget prévisionnel dépenses ANR 2024</a:t>
            </a:r>
            <a:endParaRPr sz="320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468313" y="1556792"/>
          <a:ext cx="7344046" cy="4436720"/>
        </p:xfrm>
        <a:graphic>
          <a:graphicData uri="http://schemas.openxmlformats.org/drawingml/2006/table">
            <a:tbl>
              <a:tblPr/>
              <a:tblGrid>
                <a:gridCol w="5590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Titre catégorie</a:t>
                      </a:r>
                      <a:endParaRPr sz="1400"/>
                    </a:p>
                  </a:txBody>
                  <a:tcPr marL="8476" marR="8476" marT="8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Coût total</a:t>
                      </a:r>
                      <a:endParaRPr sz="1400"/>
                    </a:p>
                  </a:txBody>
                  <a:tcPr marL="8476" marR="8476" marT="8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Equipements ou amortissement d'équipement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1 924 568,05€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Enquête Familles Employeurs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1 454 762,51€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Enquête ERFI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469 805,54 €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Ressources humaines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    371 417,36 €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Personnels non-statutaires avec financement ANR en CDD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371 417,36 €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Ined</a:t>
                      </a:r>
                      <a:endParaRPr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186 035,33 €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CNRS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47 705,00 €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Bordeaux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  54 823,44 €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Strasbourg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      48 853,59 €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PSL - Dauphine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34 000 €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Fonctionnement (en euros)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191 132,85 €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Missions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6 901,87 €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Ined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1015,6 €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CNRS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2420 €</a:t>
                      </a:r>
                      <a:endParaRPr lang="fr-FR"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Bordeaux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1800 €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Strasbourg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1 666,27 €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Frais de gestion (taux %)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8%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Frais de gestion - montant en euros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184 230,98€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Montant total des dépenses éligibles </a:t>
                      </a:r>
                      <a:endParaRPr sz="140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2 487 118,26€ </a:t>
                      </a:r>
                      <a:endParaRPr sz="1400" dirty="0"/>
                    </a:p>
                  </a:txBody>
                  <a:tcPr marL="8476" marR="8476" marT="8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itre 4"/>
          <p:cNvSpPr txBox="1"/>
          <p:nvPr/>
        </p:nvSpPr>
        <p:spPr bwMode="auto">
          <a:xfrm>
            <a:off x="468313" y="6278299"/>
            <a:ext cx="6704732" cy="296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600">
                <a:solidFill>
                  <a:srgbClr val="37424A"/>
                </a:solidFill>
                <a:latin typeface="Calibri"/>
              </a:defRPr>
            </a:lvl9pPr>
          </a:lstStyle>
          <a:p>
            <a:pPr>
              <a:defRPr/>
            </a:pPr>
            <a:r>
              <a:rPr lang="fr-FR" sz="1800">
                <a:solidFill>
                  <a:srgbClr val="36A9E1"/>
                </a:solidFill>
                <a:cs typeface="Segoe UI"/>
              </a:rPr>
              <a:t>soit 29% du budget ANR consommé au 31/12/2024</a:t>
            </a:r>
            <a:endParaRPr lang="fr-FR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Nouveaux autres financement 2024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468313" y="1690957"/>
            <a:ext cx="7920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fr-FR">
                <a:solidFill>
                  <a:schemeClr val="tx1"/>
                </a:solidFill>
              </a:rPr>
              <a:t>Contribution LifeObs : 360 000 €</a:t>
            </a:r>
            <a:endParaRPr/>
          </a:p>
          <a:p>
            <a:pPr>
              <a:spcAft>
                <a:spcPts val="600"/>
              </a:spcAft>
              <a:buClr>
                <a:srgbClr val="00B0F0"/>
              </a:buClr>
              <a:defRPr/>
            </a:pPr>
            <a:r>
              <a:rPr lang="fr-FR" b="0">
                <a:solidFill>
                  <a:schemeClr val="tx1"/>
                </a:solidFill>
              </a:rPr>
              <a:t>(ERFI, Familles Employeurs, Fécondité, Guide)</a:t>
            </a:r>
            <a:endParaRPr/>
          </a:p>
        </p:txBody>
      </p:sp>
      <p:pic>
        <p:nvPicPr>
          <p:cNvPr id="10" name="Espace réservé du contenu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4184" y="4839675"/>
            <a:ext cx="1408360" cy="89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 bwMode="auto">
          <a:xfrm>
            <a:off x="5346713" y="4344450"/>
            <a:ext cx="3265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fr-FR">
                <a:solidFill>
                  <a:schemeClr val="tx1"/>
                </a:solidFill>
              </a:rPr>
              <a:t>Enquête ERFI : 50 000€</a:t>
            </a:r>
            <a:endParaRPr/>
          </a:p>
        </p:txBody>
      </p:sp>
      <p:sp>
        <p:nvSpPr>
          <p:cNvPr id="11" name="Rectangle 10"/>
          <p:cNvSpPr/>
          <p:nvPr/>
        </p:nvSpPr>
        <p:spPr bwMode="auto">
          <a:xfrm>
            <a:off x="531474" y="4352841"/>
            <a:ext cx="51966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fr-FR">
                <a:solidFill>
                  <a:schemeClr val="tx1"/>
                </a:solidFill>
              </a:rPr>
              <a:t>Enquête Familles Employeurs : 200 000 €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4184" y="2515987"/>
            <a:ext cx="1016618" cy="10236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5292080" y="1667954"/>
            <a:ext cx="2630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F0"/>
              </a:buClr>
              <a:buFont typeface="Arial"/>
              <a:buChar char="•"/>
              <a:defRPr/>
            </a:pPr>
            <a:r>
              <a:rPr lang="fr-FR">
                <a:solidFill>
                  <a:schemeClr val="tx1"/>
                </a:solidFill>
              </a:rPr>
              <a:t>Enquête Share : 50 000 € </a:t>
            </a:r>
            <a:endParaRPr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30236" y="4839675"/>
            <a:ext cx="1016618" cy="102367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46717" y="2299512"/>
            <a:ext cx="1383656" cy="12278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208912" cy="432048"/>
          </a:xfrm>
        </p:spPr>
        <p:txBody>
          <a:bodyPr/>
          <a:lstStyle/>
          <a:p>
            <a:pPr>
              <a:defRPr/>
            </a:pPr>
            <a:r>
              <a:rPr lang="fr-FR" dirty="0">
                <a:cs typeface="Segoe UI"/>
              </a:rPr>
              <a:t>Suivi administratif et financier du projet</a:t>
            </a:r>
            <a:endParaRPr lang="fr-FR" dirty="0"/>
          </a:p>
        </p:txBody>
      </p:sp>
      <p:sp>
        <p:nvSpPr>
          <p:cNvPr id="6" name="Sous-titre 4"/>
          <p:cNvSpPr>
            <a:spLocks noGrp="1"/>
          </p:cNvSpPr>
          <p:nvPr>
            <p:ph type="subTitle" idx="1"/>
          </p:nvPr>
        </p:nvSpPr>
        <p:spPr bwMode="auto">
          <a:xfrm>
            <a:off x="467544" y="3140968"/>
            <a:ext cx="8208912" cy="288032"/>
          </a:xfrm>
        </p:spPr>
        <p:txBody>
          <a:bodyPr/>
          <a:lstStyle/>
          <a:p>
            <a:pPr>
              <a:defRPr/>
            </a:pPr>
            <a:r>
              <a:rPr lang="fr-FR" sz="2400"/>
              <a:t>Philipe Sainctavit (ANR)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8313" y="1412776"/>
            <a:ext cx="8208143" cy="4968552"/>
          </a:xfrm>
        </p:spPr>
        <p:txBody>
          <a:bodyPr/>
          <a:lstStyle/>
          <a:p>
            <a:pPr marL="360000">
              <a:buClr>
                <a:srgbClr val="00B0F0"/>
              </a:buClr>
              <a:defRPr/>
            </a:pPr>
            <a:r>
              <a:rPr lang="fr-FR" sz="1800" b="1" dirty="0">
                <a:solidFill>
                  <a:schemeClr val="tx1"/>
                </a:solidFill>
                <a:latin typeface="Calibri"/>
                <a:cs typeface="Segoe UI"/>
              </a:rPr>
              <a:t>Points de vigilance à la suite du rapport transmis lors de la collecte annuelle 2023</a:t>
            </a:r>
          </a:p>
          <a:p>
            <a:pPr marL="360000">
              <a:buClr>
                <a:srgbClr val="00B0F0"/>
              </a:buClr>
              <a:defRPr/>
            </a:pPr>
            <a:endParaRPr lang="fr-FR" sz="1800" b="1" dirty="0">
              <a:solidFill>
                <a:schemeClr val="tx1"/>
              </a:solidFill>
              <a:latin typeface="Calibri"/>
              <a:cs typeface="Segoe UI"/>
            </a:endParaRPr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1800" b="1" dirty="0">
                <a:solidFill>
                  <a:schemeClr val="tx1"/>
                </a:solidFill>
                <a:latin typeface="Calibri"/>
                <a:cs typeface="Segoe UI"/>
              </a:rPr>
              <a:t>Consommation du budget ANR </a:t>
            </a:r>
            <a:r>
              <a:rPr lang="fr-FR" sz="1800" b="0" dirty="0">
                <a:solidFill>
                  <a:schemeClr val="tx1"/>
                </a:solidFill>
                <a:latin typeface="Calibri"/>
                <a:cs typeface="Segoe UI"/>
              </a:rPr>
              <a:t>: à suivre de près pour s’assurer de ne pas être en sous-consommation. L’équipe coordinatrice a souligné que les dépenses sont étroitement liées au calendrier des enquêtes, avec des pics de consommation certaines années et une consommation moindre hors période de collecte. </a:t>
            </a:r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endParaRPr lang="fr-FR" sz="1000" b="0" dirty="0">
              <a:solidFill>
                <a:schemeClr val="tx1"/>
              </a:solidFill>
              <a:latin typeface="Calibri"/>
              <a:cs typeface="Segoe UI"/>
            </a:endParaRPr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Segoe UI"/>
              </a:rPr>
              <a:t>Néanmoins, </a:t>
            </a:r>
            <a:r>
              <a:rPr lang="fr-FR" sz="1800" dirty="0">
                <a:solidFill>
                  <a:schemeClr val="tx1"/>
                </a:solidFill>
                <a:cs typeface="Segoe UI"/>
              </a:rPr>
              <a:t>l’équipe coordinatrice soulève dès à présent la nécessité d’obtenir une </a:t>
            </a:r>
            <a:r>
              <a:rPr lang="fr-FR" sz="1800" b="1" dirty="0">
                <a:solidFill>
                  <a:schemeClr val="tx1"/>
                </a:solidFill>
                <a:cs typeface="Segoe UI"/>
              </a:rPr>
              <a:t>prolongation du projet</a:t>
            </a:r>
            <a:r>
              <a:rPr lang="fr-FR" sz="1800" dirty="0">
                <a:solidFill>
                  <a:schemeClr val="tx1"/>
                </a:solidFill>
                <a:cs typeface="Segoe UI"/>
              </a:rPr>
              <a:t>, en raison du calendrier des enquêtes dont les périodes de collecte (et </a:t>
            </a:r>
            <a:r>
              <a:rPr lang="fr-FR" sz="1800">
                <a:solidFill>
                  <a:schemeClr val="tx1"/>
                </a:solidFill>
                <a:cs typeface="Segoe UI"/>
              </a:rPr>
              <a:t>dépenses associées) vont </a:t>
            </a:r>
            <a:r>
              <a:rPr lang="fr-FR" sz="1800" dirty="0">
                <a:solidFill>
                  <a:schemeClr val="tx1"/>
                </a:solidFill>
                <a:cs typeface="Segoe UI"/>
              </a:rPr>
              <a:t>au-delà du 30/06/2029 (Guide, ERFI2, </a:t>
            </a:r>
            <a:r>
              <a:rPr lang="fr-FR" sz="1800" dirty="0" err="1">
                <a:solidFill>
                  <a:schemeClr val="tx1"/>
                </a:solidFill>
                <a:cs typeface="Segoe UI"/>
              </a:rPr>
              <a:t>FamEmp</a:t>
            </a:r>
            <a:r>
              <a:rPr lang="fr-FR" sz="1800" dirty="0">
                <a:solidFill>
                  <a:schemeClr val="tx1"/>
                </a:solidFill>
                <a:cs typeface="Segoe UI"/>
              </a:rPr>
              <a:t>). La décision ne relève pas directement de l’ANR et une réponse ne peut pas être apportée à ce stade. </a:t>
            </a:r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endParaRPr lang="fr-FR" sz="1000" b="0" dirty="0">
              <a:solidFill>
                <a:schemeClr val="tx1"/>
              </a:solidFill>
              <a:latin typeface="Calibri"/>
              <a:cs typeface="Segoe UI"/>
            </a:endParaRPr>
          </a:p>
          <a:p>
            <a:pPr marL="760050" lvl="1" algn="just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1800" b="0" dirty="0">
                <a:solidFill>
                  <a:schemeClr val="tx1"/>
                </a:solidFill>
                <a:latin typeface="Calibri"/>
                <a:cs typeface="Segoe UI"/>
              </a:rPr>
              <a:t>Nécessité de respecter les </a:t>
            </a:r>
            <a:r>
              <a:rPr lang="fr-FR" sz="1800" b="1" dirty="0">
                <a:solidFill>
                  <a:schemeClr val="tx1"/>
                </a:solidFill>
                <a:latin typeface="Calibri"/>
                <a:cs typeface="Segoe UI"/>
              </a:rPr>
              <a:t>règles de l’ANR pour toute publication ou communication </a:t>
            </a:r>
            <a:r>
              <a:rPr lang="fr-FR" sz="1800" b="0" dirty="0">
                <a:solidFill>
                  <a:schemeClr val="tx1"/>
                </a:solidFill>
                <a:latin typeface="Calibri"/>
                <a:cs typeface="Segoe UI"/>
              </a:rPr>
              <a:t>en lien avec le projet (cf. slide 8)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rgbClr val="00B0F0"/>
                </a:solidFill>
              </a:rPr>
              <a:t>Suivi administratif et financier du projet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9816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323528" y="1556792"/>
            <a:ext cx="8064896" cy="4032448"/>
          </a:xfrm>
        </p:spPr>
        <p:txBody>
          <a:bodyPr/>
          <a:lstStyle/>
          <a:p>
            <a:pPr marL="360000">
              <a:spcAft>
                <a:spcPts val="3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+mj-lt"/>
                <a:cs typeface="Segoe UI"/>
              </a:rPr>
              <a:t>Suite des points de vigilance à la suite du rapport transmis lors de la collecte annuelle 2023</a:t>
            </a:r>
          </a:p>
          <a:p>
            <a:pPr marL="360000">
              <a:spcAft>
                <a:spcPts val="3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chemeClr val="tx1"/>
              </a:solidFill>
              <a:latin typeface="+mj-lt"/>
              <a:cs typeface="Segoe UI"/>
            </a:endParaRPr>
          </a:p>
          <a:p>
            <a:pPr marL="702900" lvl="1">
              <a:spcAft>
                <a:spcPts val="300"/>
              </a:spcAft>
              <a:buClr>
                <a:srgbClr val="00B0F0"/>
              </a:buClr>
              <a:buFont typeface="Calibri" panose="020F0502020204030204" pitchFamily="34" charset="0"/>
              <a:buChar char="→"/>
              <a:defRPr/>
            </a:pPr>
            <a:r>
              <a:rPr lang="fr-FR" sz="1800" dirty="0">
                <a:solidFill>
                  <a:schemeClr val="tx1"/>
                </a:solidFill>
                <a:latin typeface="+mj-lt"/>
                <a:cs typeface="Segoe UI"/>
              </a:rPr>
              <a:t>Nécessité de reprendre le détail de </a:t>
            </a:r>
            <a:r>
              <a:rPr lang="fr-FR" sz="1800" b="1" dirty="0">
                <a:solidFill>
                  <a:schemeClr val="tx1"/>
                </a:solidFill>
                <a:latin typeface="+mj-lt"/>
                <a:cs typeface="Segoe UI"/>
              </a:rPr>
              <a:t>l’indicateur sur le taux d’utilisation de l’équipement</a:t>
            </a:r>
            <a:r>
              <a:rPr lang="fr-FR" sz="1800" dirty="0">
                <a:solidFill>
                  <a:schemeClr val="tx1"/>
                </a:solidFill>
                <a:latin typeface="+mj-lt"/>
                <a:cs typeface="Segoe UI"/>
              </a:rPr>
              <a:t> (doit correspondre à la somme des sous-totaux)</a:t>
            </a:r>
          </a:p>
          <a:p>
            <a:pPr marL="702900" lvl="1">
              <a:spcAft>
                <a:spcPts val="300"/>
              </a:spcAft>
              <a:buClr>
                <a:srgbClr val="00B0F0"/>
              </a:buClr>
              <a:buFont typeface="Calibri" panose="020F0502020204030204" pitchFamily="34" charset="0"/>
              <a:buChar char="→"/>
              <a:defRPr/>
            </a:pPr>
            <a:endParaRPr lang="fr-FR" sz="1800" dirty="0">
              <a:solidFill>
                <a:schemeClr val="tx1"/>
              </a:solidFill>
              <a:latin typeface="+mj-lt"/>
              <a:cs typeface="Segoe UI"/>
            </a:endParaRPr>
          </a:p>
          <a:p>
            <a:pPr marL="702900" lvl="1">
              <a:spcAft>
                <a:spcPts val="300"/>
              </a:spcAft>
              <a:buClr>
                <a:srgbClr val="00B0F0"/>
              </a:buClr>
              <a:buFont typeface="Calibri" panose="020F0502020204030204" pitchFamily="34" charset="0"/>
              <a:buChar char="→"/>
              <a:defRPr/>
            </a:pPr>
            <a:r>
              <a:rPr lang="fr-FR" sz="1800" dirty="0">
                <a:solidFill>
                  <a:schemeClr val="tx1"/>
                </a:solidFill>
                <a:latin typeface="+mj-lt"/>
                <a:cs typeface="Segoe UI"/>
              </a:rPr>
              <a:t>Retour sur un cofinancement déclaré, qui ne correspondrait pas à la définition de l’ANR. L’équipe coordinatrice se fie à l’avis de l’ANR sur le sujet. </a:t>
            </a:r>
            <a:endParaRPr lang="fr-FR" sz="1800" b="1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+mj-lt"/>
              </a:rPr>
              <a:t>Rappel de l’importance du rapport de mi-parcours à venir en 2025: </a:t>
            </a:r>
          </a:p>
          <a:p>
            <a:pPr marL="400050" lvl="1" indent="0" algn="just">
              <a:buNone/>
              <a:defRPr/>
            </a:pPr>
            <a:r>
              <a:rPr lang="fr-FR" sz="1800" dirty="0">
                <a:solidFill>
                  <a:schemeClr val="tx1"/>
                </a:solidFill>
                <a:latin typeface="+mj-lt"/>
              </a:rPr>
              <a:t>1</a:t>
            </a:r>
            <a:r>
              <a:rPr lang="fr-FR" sz="1800" baseline="30000" dirty="0">
                <a:solidFill>
                  <a:schemeClr val="tx1"/>
                </a:solidFill>
                <a:latin typeface="+mj-lt"/>
              </a:rPr>
              <a:t>ère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évaluation du projet par un jury international, qui devra se prononcer sur le rapport et la suite du projet.</a:t>
            </a:r>
          </a:p>
          <a:p>
            <a:pPr lvl="1" algn="just">
              <a:buFontTx/>
              <a:buChar char="-"/>
              <a:defRPr/>
            </a:pPr>
            <a:endParaRPr lang="fr-FR" sz="18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+mj-lt"/>
              </a:rPr>
              <a:t>Un bilan des émissions de gaz à effet de serre</a:t>
            </a:r>
            <a:r>
              <a:rPr lang="fr-FR" sz="1800" dirty="0">
                <a:solidFill>
                  <a:schemeClr val="tx1"/>
                </a:solidFill>
                <a:latin typeface="+mj-lt"/>
              </a:rPr>
              <a:t> sera notamment demandé dans le cadre de ce rapport.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sz="3200" b="1" dirty="0">
                <a:solidFill>
                  <a:srgbClr val="00B0F0"/>
                </a:solidFill>
              </a:rPr>
              <a:t>Suivi administratif et financier du projet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45222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Actualités et programme de travail des départements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/>
              <a:t>Département collecte</a:t>
            </a:r>
            <a:r>
              <a:rPr lang="fr-FR" sz="2400"/>
              <a:t>, Albane Gourdol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 bwMode="auto">
          <a:xfrm>
            <a:off x="7596360" y="6381720"/>
            <a:ext cx="107892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fld id="{134F3B18-E8FA-4C75-9407-2CF852FAF41C}" type="slidenum">
              <a:rPr lang="fr-FR" sz="1000" b="0" strike="noStrike" spc="-1">
                <a:solidFill>
                  <a:srgbClr val="8B8B8B"/>
                </a:solidFill>
                <a:latin typeface="Arial"/>
                <a:ea typeface="Arial"/>
              </a:rPr>
              <a:t>17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 bwMode="auto">
          <a:xfrm>
            <a:off x="1384200" y="1200240"/>
            <a:ext cx="183600" cy="3042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1" name="CustomShape 3"/>
          <p:cNvSpPr/>
          <p:nvPr/>
        </p:nvSpPr>
        <p:spPr bwMode="auto">
          <a:xfrm>
            <a:off x="612720" y="1700280"/>
            <a:ext cx="7919280" cy="41047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 bwMode="auto">
          <a:xfrm>
            <a:off x="468360" y="203040"/>
            <a:ext cx="820656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Département Collecte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 bwMode="auto">
          <a:xfrm>
            <a:off x="314640" y="1496880"/>
            <a:ext cx="8828640" cy="5171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817200" lvl="1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Que s’est-il passé depuis un an sur l’avancement </a:t>
            </a:r>
            <a:r>
              <a:rPr lang="fr-FR" sz="2000" b="0" spc="-1">
                <a:solidFill>
                  <a:srgbClr val="000000"/>
                </a:solidFill>
                <a:latin typeface="Calibri"/>
              </a:rPr>
              <a:t>des enquêtes?</a:t>
            </a:r>
            <a:endParaRPr/>
          </a:p>
          <a:p>
            <a:pPr marL="817200" lvl="1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Premiers résultats méthodologiques suite à l’i</a:t>
            </a:r>
            <a:r>
              <a:rPr lang="fr-FR" sz="2000" b="0" spc="-1">
                <a:solidFill>
                  <a:srgbClr val="000000"/>
                </a:solidFill>
                <a:latin typeface="Calibri"/>
              </a:rPr>
              <a:t>ntroduction des NPV</a:t>
            </a:r>
            <a:endParaRPr lang="fr-FR" sz="20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244" name="CustomShape 6"/>
          <p:cNvSpPr/>
          <p:nvPr/>
        </p:nvSpPr>
        <p:spPr bwMode="auto"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7" name="Connecteur droit 46"/>
          <p:cNvCxnSpPr>
            <a:cxnSpLocks/>
          </p:cNvCxnSpPr>
          <p:nvPr/>
        </p:nvCxnSpPr>
        <p:spPr bwMode="auto">
          <a:xfrm flipH="1" flipV="1">
            <a:off x="7500083" y="852283"/>
            <a:ext cx="39791" cy="4831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45420" y="5318528"/>
          <a:ext cx="8276710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6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2021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2022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2023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2024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2025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2026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2027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2028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2029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400"/>
                        <a:t>2030</a:t>
                      </a:r>
                      <a:endParaRPr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Flèche vers le bas 4"/>
          <p:cNvSpPr/>
          <p:nvPr/>
        </p:nvSpPr>
        <p:spPr bwMode="auto">
          <a:xfrm rot="10800000">
            <a:off x="1072342" y="5504294"/>
            <a:ext cx="130925" cy="1847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6" name="ZoneTexte 5"/>
          <p:cNvSpPr txBox="1"/>
          <p:nvPr/>
        </p:nvSpPr>
        <p:spPr bwMode="auto">
          <a:xfrm>
            <a:off x="408362" y="5689023"/>
            <a:ext cx="14588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50" b="1"/>
              <a:t>01/11/2021</a:t>
            </a:r>
            <a:endParaRPr lang="fr-FR" sz="900" b="1"/>
          </a:p>
          <a:p>
            <a:pPr algn="ctr">
              <a:defRPr/>
            </a:pPr>
            <a:r>
              <a:rPr lang="fr-FR" sz="850"/>
              <a:t>Lancement du projet</a:t>
            </a:r>
            <a:endParaRPr/>
          </a:p>
        </p:txBody>
      </p:sp>
      <p:grpSp>
        <p:nvGrpSpPr>
          <p:cNvPr id="13" name="Groupe 12"/>
          <p:cNvGrpSpPr/>
          <p:nvPr/>
        </p:nvGrpSpPr>
        <p:grpSpPr bwMode="auto">
          <a:xfrm>
            <a:off x="2823323" y="849055"/>
            <a:ext cx="1458884" cy="5051064"/>
            <a:chOff x="2613092" y="0"/>
            <a:chExt cx="1945178" cy="6734751"/>
          </a:xfrm>
        </p:grpSpPr>
        <p:cxnSp>
          <p:nvCxnSpPr>
            <p:cNvPr id="10" name="Connecteur droit 9"/>
            <p:cNvCxnSpPr>
              <a:cxnSpLocks/>
            </p:cNvCxnSpPr>
            <p:nvPr/>
          </p:nvCxnSpPr>
          <p:spPr bwMode="auto">
            <a:xfrm flipH="1" flipV="1">
              <a:off x="3532627" y="0"/>
              <a:ext cx="53054" cy="6442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 bwMode="auto">
            <a:xfrm>
              <a:off x="2613092" y="6442363"/>
              <a:ext cx="1945178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850" b="1"/>
                <a:t>Aujourd’hui</a:t>
              </a:r>
              <a:endParaRPr lang="fr-FR" sz="850"/>
            </a:p>
          </p:txBody>
        </p:sp>
      </p:grpSp>
      <p:sp>
        <p:nvSpPr>
          <p:cNvPr id="15" name="ZoneTexte 14"/>
          <p:cNvSpPr txBox="1"/>
          <p:nvPr/>
        </p:nvSpPr>
        <p:spPr bwMode="auto">
          <a:xfrm>
            <a:off x="6819552" y="5689023"/>
            <a:ext cx="14588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850" b="1"/>
              <a:t>30/06/2029</a:t>
            </a:r>
            <a:endParaRPr lang="fr-FR" sz="900" b="1"/>
          </a:p>
          <a:p>
            <a:pPr algn="ctr">
              <a:defRPr/>
            </a:pPr>
            <a:r>
              <a:rPr lang="fr-FR" sz="850"/>
              <a:t>Fin du projet</a:t>
            </a:r>
            <a:endParaRPr/>
          </a:p>
        </p:txBody>
      </p:sp>
      <p:sp>
        <p:nvSpPr>
          <p:cNvPr id="16" name="Pentagone 15"/>
          <p:cNvSpPr/>
          <p:nvPr/>
        </p:nvSpPr>
        <p:spPr bwMode="auto">
          <a:xfrm>
            <a:off x="1001896" y="1168976"/>
            <a:ext cx="700135" cy="211975"/>
          </a:xfrm>
          <a:prstGeom prst="homePlat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SHARE – V9</a:t>
            </a:r>
            <a:endParaRPr/>
          </a:p>
        </p:txBody>
      </p:sp>
      <p:sp>
        <p:nvSpPr>
          <p:cNvPr id="17" name="Pentagone 16"/>
          <p:cNvSpPr/>
          <p:nvPr/>
        </p:nvSpPr>
        <p:spPr bwMode="auto">
          <a:xfrm>
            <a:off x="3527313" y="1168976"/>
            <a:ext cx="754545" cy="211975"/>
          </a:xfrm>
          <a:prstGeom prst="homePlat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SHARE – V10</a:t>
            </a:r>
            <a:endParaRPr/>
          </a:p>
        </p:txBody>
      </p:sp>
      <p:sp>
        <p:nvSpPr>
          <p:cNvPr id="18" name="Pentagone 17"/>
          <p:cNvSpPr/>
          <p:nvPr/>
        </p:nvSpPr>
        <p:spPr bwMode="auto">
          <a:xfrm>
            <a:off x="5550825" y="1168977"/>
            <a:ext cx="3341459" cy="211975"/>
          </a:xfrm>
          <a:prstGeom prst="homePlat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>
                <a:solidFill>
                  <a:schemeClr val="tx1"/>
                </a:solidFill>
              </a:rPr>
              <a:t>SHARE 2.0</a:t>
            </a:r>
            <a:endParaRPr/>
          </a:p>
        </p:txBody>
      </p:sp>
      <p:cxnSp>
        <p:nvCxnSpPr>
          <p:cNvPr id="20" name="Connecteur droit 19"/>
          <p:cNvCxnSpPr>
            <a:cxnSpLocks/>
          </p:cNvCxnSpPr>
          <p:nvPr/>
        </p:nvCxnSpPr>
        <p:spPr bwMode="auto">
          <a:xfrm flipH="1" flipV="1">
            <a:off x="1263721" y="851790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cxnSpLocks/>
          </p:cNvCxnSpPr>
          <p:nvPr/>
        </p:nvCxnSpPr>
        <p:spPr bwMode="auto">
          <a:xfrm flipH="1" flipV="1">
            <a:off x="2088185" y="849059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cxnSpLocks/>
          </p:cNvCxnSpPr>
          <p:nvPr/>
        </p:nvCxnSpPr>
        <p:spPr bwMode="auto">
          <a:xfrm flipH="1" flipV="1">
            <a:off x="2912649" y="849058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cxnSpLocks/>
          </p:cNvCxnSpPr>
          <p:nvPr/>
        </p:nvCxnSpPr>
        <p:spPr bwMode="auto">
          <a:xfrm flipH="1" flipV="1">
            <a:off x="3737113" y="849057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cxnSpLocks/>
          </p:cNvCxnSpPr>
          <p:nvPr/>
        </p:nvCxnSpPr>
        <p:spPr bwMode="auto">
          <a:xfrm flipH="1" flipV="1">
            <a:off x="4583774" y="849057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cxnSpLocks/>
          </p:cNvCxnSpPr>
          <p:nvPr/>
        </p:nvCxnSpPr>
        <p:spPr bwMode="auto">
          <a:xfrm flipH="1" flipV="1">
            <a:off x="5408238" y="849055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cxnSpLocks/>
          </p:cNvCxnSpPr>
          <p:nvPr/>
        </p:nvCxnSpPr>
        <p:spPr bwMode="auto">
          <a:xfrm flipH="1" flipV="1">
            <a:off x="6232702" y="849055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cxnSpLocks/>
          </p:cNvCxnSpPr>
          <p:nvPr/>
        </p:nvCxnSpPr>
        <p:spPr bwMode="auto">
          <a:xfrm flipH="1" flipV="1">
            <a:off x="7057165" y="849055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cxnSpLocks/>
          </p:cNvCxnSpPr>
          <p:nvPr/>
        </p:nvCxnSpPr>
        <p:spPr bwMode="auto">
          <a:xfrm flipH="1" flipV="1">
            <a:off x="7881629" y="857250"/>
            <a:ext cx="8126" cy="4559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entagone 29"/>
          <p:cNvSpPr/>
          <p:nvPr/>
        </p:nvSpPr>
        <p:spPr bwMode="auto">
          <a:xfrm>
            <a:off x="1896043" y="1622973"/>
            <a:ext cx="787856" cy="211975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ENVIE</a:t>
            </a:r>
            <a:endParaRPr/>
          </a:p>
        </p:txBody>
      </p:sp>
      <p:sp>
        <p:nvSpPr>
          <p:cNvPr id="31" name="Pentagone 30"/>
          <p:cNvSpPr/>
          <p:nvPr/>
        </p:nvSpPr>
        <p:spPr bwMode="auto">
          <a:xfrm>
            <a:off x="916693" y="2161080"/>
            <a:ext cx="694057" cy="211975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>
                <a:solidFill>
                  <a:schemeClr val="tx1"/>
                </a:solidFill>
              </a:rPr>
              <a:t>Pilote ERFI2</a:t>
            </a:r>
            <a:endParaRPr/>
          </a:p>
        </p:txBody>
      </p:sp>
      <p:sp>
        <p:nvSpPr>
          <p:cNvPr id="32" name="Pentagone 31"/>
          <p:cNvSpPr/>
          <p:nvPr/>
        </p:nvSpPr>
        <p:spPr bwMode="auto">
          <a:xfrm>
            <a:off x="2705585" y="2153066"/>
            <a:ext cx="800401" cy="211975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ERFI2 V1</a:t>
            </a:r>
            <a:endParaRPr/>
          </a:p>
        </p:txBody>
      </p:sp>
      <p:sp>
        <p:nvSpPr>
          <p:cNvPr id="33" name="Pentagone 32"/>
          <p:cNvSpPr/>
          <p:nvPr/>
        </p:nvSpPr>
        <p:spPr bwMode="auto">
          <a:xfrm>
            <a:off x="5241810" y="2153065"/>
            <a:ext cx="741622" cy="211975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ERFI2 V2</a:t>
            </a:r>
            <a:endParaRPr/>
          </a:p>
        </p:txBody>
      </p:sp>
      <p:sp>
        <p:nvSpPr>
          <p:cNvPr id="34" name="Pentagone 33"/>
          <p:cNvSpPr/>
          <p:nvPr/>
        </p:nvSpPr>
        <p:spPr bwMode="auto">
          <a:xfrm>
            <a:off x="7674565" y="2153064"/>
            <a:ext cx="741622" cy="211975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ERFI2 V3</a:t>
            </a:r>
            <a:endParaRPr/>
          </a:p>
        </p:txBody>
      </p:sp>
      <p:sp>
        <p:nvSpPr>
          <p:cNvPr id="35" name="Pentagone 34"/>
          <p:cNvSpPr/>
          <p:nvPr/>
        </p:nvSpPr>
        <p:spPr bwMode="auto">
          <a:xfrm>
            <a:off x="2752164" y="2406466"/>
            <a:ext cx="909298" cy="211975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FamEmp V1</a:t>
            </a:r>
            <a:endParaRPr/>
          </a:p>
        </p:txBody>
      </p:sp>
      <p:sp>
        <p:nvSpPr>
          <p:cNvPr id="36" name="Pentagone 35"/>
          <p:cNvSpPr/>
          <p:nvPr/>
        </p:nvSpPr>
        <p:spPr bwMode="auto">
          <a:xfrm>
            <a:off x="5240756" y="2406465"/>
            <a:ext cx="977803" cy="211975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FamEmp V2</a:t>
            </a:r>
            <a:endParaRPr/>
          </a:p>
        </p:txBody>
      </p:sp>
      <p:sp>
        <p:nvSpPr>
          <p:cNvPr id="37" name="Pentagone 36"/>
          <p:cNvSpPr/>
          <p:nvPr/>
        </p:nvSpPr>
        <p:spPr bwMode="auto">
          <a:xfrm>
            <a:off x="7674565" y="2406465"/>
            <a:ext cx="977803" cy="211975"/>
          </a:xfrm>
          <a:prstGeom prst="homePlate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FamEmp V3</a:t>
            </a:r>
            <a:endParaRPr/>
          </a:p>
        </p:txBody>
      </p:sp>
      <p:sp>
        <p:nvSpPr>
          <p:cNvPr id="38" name="Pentagone 37"/>
          <p:cNvSpPr/>
          <p:nvPr/>
        </p:nvSpPr>
        <p:spPr bwMode="auto">
          <a:xfrm>
            <a:off x="2989039" y="3025356"/>
            <a:ext cx="477155" cy="165253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Pilote</a:t>
            </a:r>
            <a:endParaRPr/>
          </a:p>
        </p:txBody>
      </p:sp>
      <p:sp>
        <p:nvSpPr>
          <p:cNvPr id="40" name="Pentagone 39"/>
          <p:cNvSpPr/>
          <p:nvPr/>
        </p:nvSpPr>
        <p:spPr bwMode="auto">
          <a:xfrm>
            <a:off x="3828665" y="3025356"/>
            <a:ext cx="620418" cy="165253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Familles</a:t>
            </a:r>
            <a:endParaRPr/>
          </a:p>
        </p:txBody>
      </p:sp>
      <p:sp>
        <p:nvSpPr>
          <p:cNvPr id="41" name="Pentagone 40"/>
          <p:cNvSpPr/>
          <p:nvPr/>
        </p:nvSpPr>
        <p:spPr bwMode="auto">
          <a:xfrm>
            <a:off x="5443602" y="3559860"/>
            <a:ext cx="797224" cy="211975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>
                <a:solidFill>
                  <a:schemeClr val="tx1"/>
                </a:solidFill>
              </a:rPr>
              <a:t>Test terrain</a:t>
            </a:r>
            <a:endParaRPr/>
          </a:p>
        </p:txBody>
      </p:sp>
      <p:sp>
        <p:nvSpPr>
          <p:cNvPr id="42" name="Pentagone 41"/>
          <p:cNvSpPr/>
          <p:nvPr/>
        </p:nvSpPr>
        <p:spPr bwMode="auto">
          <a:xfrm>
            <a:off x="6258844" y="3559860"/>
            <a:ext cx="818772" cy="211975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Fécondité</a:t>
            </a:r>
            <a:endParaRPr/>
          </a:p>
        </p:txBody>
      </p:sp>
      <p:sp>
        <p:nvSpPr>
          <p:cNvPr id="43" name="Pentagone 42"/>
          <p:cNvSpPr/>
          <p:nvPr/>
        </p:nvSpPr>
        <p:spPr bwMode="auto">
          <a:xfrm>
            <a:off x="2235736" y="4287401"/>
            <a:ext cx="492565" cy="205559"/>
          </a:xfrm>
          <a:prstGeom prst="homePlate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Pilote</a:t>
            </a:r>
            <a:endParaRPr/>
          </a:p>
        </p:txBody>
      </p:sp>
      <p:sp>
        <p:nvSpPr>
          <p:cNvPr id="44" name="Pentagone 43"/>
          <p:cNvSpPr/>
          <p:nvPr/>
        </p:nvSpPr>
        <p:spPr bwMode="auto">
          <a:xfrm>
            <a:off x="5441783" y="4287400"/>
            <a:ext cx="776775" cy="211975"/>
          </a:xfrm>
          <a:prstGeom prst="homePlate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GUIDE V1 - enfants</a:t>
            </a:r>
            <a:endParaRPr/>
          </a:p>
        </p:txBody>
      </p:sp>
      <p:sp>
        <p:nvSpPr>
          <p:cNvPr id="45" name="Pentagone 44"/>
          <p:cNvSpPr/>
          <p:nvPr/>
        </p:nvSpPr>
        <p:spPr bwMode="auto">
          <a:xfrm>
            <a:off x="7077616" y="4081039"/>
            <a:ext cx="776775" cy="509949"/>
          </a:xfrm>
          <a:prstGeom prst="homePlate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GUIDE V1 – </a:t>
            </a:r>
            <a:r>
              <a:rPr lang="fr-FR" sz="800"/>
              <a:t>nouveaux-nés</a:t>
            </a:r>
            <a:endParaRPr/>
          </a:p>
        </p:txBody>
      </p:sp>
      <p:sp>
        <p:nvSpPr>
          <p:cNvPr id="46" name="Pentagone 45"/>
          <p:cNvSpPr/>
          <p:nvPr/>
        </p:nvSpPr>
        <p:spPr bwMode="auto">
          <a:xfrm>
            <a:off x="7895509" y="4287399"/>
            <a:ext cx="1174003" cy="211975"/>
          </a:xfrm>
          <a:prstGeom prst="homePlate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/>
              <a:t>Suite du panel GUIDE</a:t>
            </a:r>
            <a:endParaRPr/>
          </a:p>
        </p:txBody>
      </p:sp>
      <p:sp>
        <p:nvSpPr>
          <p:cNvPr id="50" name="Flèche vers le bas 49"/>
          <p:cNvSpPr/>
          <p:nvPr/>
        </p:nvSpPr>
        <p:spPr bwMode="auto">
          <a:xfrm rot="10800000">
            <a:off x="7483531" y="5504294"/>
            <a:ext cx="130925" cy="18472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39" name="Pentagone 40"/>
          <p:cNvSpPr/>
          <p:nvPr/>
        </p:nvSpPr>
        <p:spPr bwMode="auto">
          <a:xfrm>
            <a:off x="3765185" y="3523823"/>
            <a:ext cx="840859" cy="211975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>
                <a:solidFill>
                  <a:schemeClr val="tx1"/>
                </a:solidFill>
              </a:rPr>
              <a:t>Enquête exploratoire</a:t>
            </a:r>
            <a:endParaRPr/>
          </a:p>
        </p:txBody>
      </p:sp>
      <p:sp>
        <p:nvSpPr>
          <p:cNvPr id="48" name="Pentagone 40"/>
          <p:cNvSpPr/>
          <p:nvPr/>
        </p:nvSpPr>
        <p:spPr bwMode="auto">
          <a:xfrm>
            <a:off x="4584481" y="3537966"/>
            <a:ext cx="840859" cy="211975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50">
                <a:solidFill>
                  <a:schemeClr val="tx1"/>
                </a:solidFill>
              </a:rPr>
              <a:t>Tests cognitifs</a:t>
            </a:r>
            <a:endParaRPr/>
          </a:p>
        </p:txBody>
      </p:sp>
      <p:sp>
        <p:nvSpPr>
          <p:cNvPr id="49" name="CustomShape 4"/>
          <p:cNvSpPr/>
          <p:nvPr/>
        </p:nvSpPr>
        <p:spPr bwMode="auto">
          <a:xfrm>
            <a:off x="408362" y="31320"/>
            <a:ext cx="820656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Sept enquêtes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 bwMode="auto">
          <a:xfrm>
            <a:off x="7596360" y="6381720"/>
            <a:ext cx="107892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fld id="{B5D3613F-BF53-4851-AC19-D10F3C6B3409}" type="slidenum">
              <a:rPr lang="fr-FR" sz="1000" b="0" strike="noStrike" spc="-1">
                <a:solidFill>
                  <a:srgbClr val="8B8B8B"/>
                </a:solidFill>
                <a:latin typeface="Arial"/>
                <a:ea typeface="Arial"/>
              </a:rPr>
              <a:t>19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 bwMode="auto">
          <a:xfrm>
            <a:off x="1384200" y="1200240"/>
            <a:ext cx="183600" cy="3042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7" name="CustomShape 3"/>
          <p:cNvSpPr/>
          <p:nvPr/>
        </p:nvSpPr>
        <p:spPr bwMode="auto">
          <a:xfrm>
            <a:off x="612720" y="1700280"/>
            <a:ext cx="7919280" cy="41047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 bwMode="auto">
          <a:xfrm>
            <a:off x="468360" y="203040"/>
            <a:ext cx="820656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Actualités des enquêtes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 bwMode="auto">
          <a:xfrm>
            <a:off x="314640" y="1496880"/>
            <a:ext cx="8828640" cy="5171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2400" b="1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Terminées</a:t>
            </a:r>
            <a:endParaRPr lang="fr-FR" sz="200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ENVIE : apurement et premières analyses 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ERFI2: 13 000 </a:t>
            </a:r>
            <a:r>
              <a:rPr lang="fr-FR" sz="2000" b="0" strike="noStrike" spc="-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qu. collectés (bcp de </a:t>
            </a:r>
            <a:r>
              <a:rPr lang="fr-FR" sz="2000" b="0" spc="-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CAWI);TR brut =26 %</a:t>
            </a:r>
            <a:r>
              <a:rPr lang="fr-FR" sz="2000" b="0" strike="noStrike" spc="-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; </a:t>
            </a: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travaux d’apurement, constitution d’un groupe d’exploitation 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FamEmp (1/2):  41 000 qu. complets (cible 30 000) </a:t>
            </a:r>
            <a:r>
              <a:rPr lang="fr-FR" sz="2000" b="0" strike="noStrike" spc="-1">
                <a:solidFill>
                  <a:schemeClr val="dk1"/>
                </a:solidFill>
                <a:latin typeface="Calibri"/>
                <a:ea typeface="Arial"/>
              </a:rPr>
              <a:t>dont 64 % CAWI et 36 % CATI; TR= 43%;</a:t>
            </a: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travaux d’apurement, 1</a:t>
            </a:r>
            <a:r>
              <a:rPr lang="fr-FR" sz="2000" b="0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ère</a:t>
            </a: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réflexion sur l’exploitation</a:t>
            </a:r>
            <a:endParaRPr/>
          </a:p>
          <a:p>
            <a:pPr>
              <a:defRPr/>
            </a:pPr>
            <a:endParaRPr lang="fr-FR" sz="200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2400" b="1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En cours </a:t>
            </a:r>
            <a:r>
              <a:rPr lang="fr-FR" sz="200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: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FamEmp (1/2): volet employeur jusque fin 2024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SHARE : Vague 10 démarrée en octohbre, réflexion sur SHARE 2.0</a:t>
            </a:r>
            <a:endParaRPr/>
          </a:p>
          <a:p>
            <a:pPr>
              <a:defRPr/>
            </a:pPr>
            <a:endParaRPr lang="fr-FR" sz="2000" b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fr-FR" sz="2400" b="1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En préparation </a:t>
            </a:r>
            <a:r>
              <a:rPr lang="fr-FR" sz="200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: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Familles : pilote en 2024, puis terrain en 2025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Fécondité : périmètre revu, collecte en 2028</a:t>
            </a:r>
            <a:endParaRPr/>
          </a:p>
          <a:p>
            <a:pPr>
              <a:defRPr/>
            </a:pPr>
            <a:r>
              <a:rPr lang="fr-FR" sz="2000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GUIDE : COORDINATE, GUIDE-PREP, Sourcing</a:t>
            </a:r>
            <a:endParaRPr lang="fr-FR" sz="2000" b="0" strike="noStrike" spc="0">
              <a:solidFill>
                <a:schemeClr val="dk1"/>
              </a:solidFill>
              <a:latin typeface="Calibri"/>
              <a:ea typeface="Arial"/>
            </a:endParaRPr>
          </a:p>
          <a:p>
            <a:pPr>
              <a:defRPr/>
            </a:pPr>
            <a:r>
              <a:rPr lang="fr-FR" sz="2000" b="0" strike="noStrike" spc="0">
                <a:solidFill>
                  <a:schemeClr val="dk1"/>
                </a:solidFill>
                <a:latin typeface="Calibri"/>
                <a:ea typeface="Arial"/>
              </a:rPr>
              <a:t>Vague 2 ERFI et FamEmp</a:t>
            </a:r>
            <a:endParaRPr lang="fr-FR" sz="2000" b="0" strike="noStrike" spc="0">
              <a:latin typeface="Calibri"/>
              <a:ea typeface="Calibri"/>
              <a:cs typeface="Calibri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Calibri"/>
              <a:ea typeface="Calibri"/>
              <a:cs typeface="Calibri"/>
            </a:endParaRPr>
          </a:p>
        </p:txBody>
      </p:sp>
      <p:sp>
        <p:nvSpPr>
          <p:cNvPr id="250" name="CustomShape 6"/>
          <p:cNvSpPr/>
          <p:nvPr/>
        </p:nvSpPr>
        <p:spPr bwMode="auto"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5" name="Espace réservé du texte 6"/>
          <p:cNvSpPr/>
          <p:nvPr/>
        </p:nvSpPr>
        <p:spPr bwMode="auto">
          <a:xfrm>
            <a:off x="2339752" y="4005064"/>
            <a:ext cx="7450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</p:txBody>
      </p:sp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1619672" y="323060"/>
            <a:ext cx="8387976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500"/>
              </a:lnSpc>
              <a:defRPr/>
            </a:pPr>
            <a:endParaRPr sz="3600"/>
          </a:p>
        </p:txBody>
      </p:sp>
      <p:sp>
        <p:nvSpPr>
          <p:cNvPr id="2" name="Rectangle 1"/>
          <p:cNvSpPr/>
          <p:nvPr/>
        </p:nvSpPr>
        <p:spPr bwMode="auto">
          <a:xfrm>
            <a:off x="539552" y="145241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sz="2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Ouverture, actualités de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LifeObs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, suivi administratif et financier du projet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endParaRPr lang="fr-FR" sz="2200" b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Actualités et programme de travail des quatre départements </a:t>
            </a:r>
            <a:endParaRPr dirty="0"/>
          </a:p>
          <a:p>
            <a:pPr>
              <a:defRPr/>
            </a:pPr>
            <a:r>
              <a:rPr lang="fr-FR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     (Collecte, Innovation, Diffusion, Formation)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endParaRPr lang="fr-FR" sz="2200" b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Bilan des collectes de trois enquêtes </a:t>
            </a:r>
            <a:endParaRPr dirty="0"/>
          </a:p>
          <a:p>
            <a:pPr>
              <a:defRPr/>
            </a:pPr>
            <a:r>
              <a:rPr lang="fr-FR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     (Familles et employeurs, Pilote de l’enquête Familles, ERFI2)</a:t>
            </a:r>
            <a:endParaRPr dirty="0"/>
          </a:p>
          <a:p>
            <a:pPr marL="514350" indent="-514350">
              <a:buFont typeface="+mj-lt"/>
              <a:buAutoNum type="arabicPeriod"/>
              <a:defRPr/>
            </a:pPr>
            <a:endParaRPr lang="fr-FR" sz="2200" b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Agora  </a:t>
            </a:r>
            <a:endParaRPr dirty="0"/>
          </a:p>
          <a:p>
            <a:pPr>
              <a:defRPr/>
            </a:pPr>
            <a:r>
              <a:rPr lang="fr-FR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     (Compter les couples de même sexe et Biais de sélection en cas   de taux de réponse faible)</a:t>
            </a:r>
            <a:endParaRPr dirty="0"/>
          </a:p>
          <a:p>
            <a:pPr>
              <a:defRPr/>
            </a:pPr>
            <a:endParaRPr lang="fr-FR" sz="22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67544" y="220354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Ordre du jour</a:t>
            </a:r>
            <a:endParaRPr lang="fr-FR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 bwMode="auto">
          <a:xfrm>
            <a:off x="7596360" y="6381720"/>
            <a:ext cx="107892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fld id="{134F3B18-E8FA-4C75-9407-2CF852FAF41C}" type="slidenum">
              <a:rPr lang="fr-FR" sz="1000" b="0" strike="noStrike" spc="-1">
                <a:solidFill>
                  <a:srgbClr val="8B8B8B"/>
                </a:solidFill>
                <a:latin typeface="Arial"/>
                <a:ea typeface="Arial"/>
              </a:rPr>
              <a:t>20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 bwMode="auto">
          <a:xfrm>
            <a:off x="1384200" y="1200240"/>
            <a:ext cx="183600" cy="3042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1" name="CustomShape 3"/>
          <p:cNvSpPr/>
          <p:nvPr/>
        </p:nvSpPr>
        <p:spPr bwMode="auto">
          <a:xfrm>
            <a:off x="612720" y="1700280"/>
            <a:ext cx="7919280" cy="41047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 bwMode="auto">
          <a:xfrm>
            <a:off x="468360" y="203040"/>
            <a:ext cx="820656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Le sujet Arcep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43" name="CustomShape 5"/>
          <p:cNvSpPr/>
          <p:nvPr/>
        </p:nvSpPr>
        <p:spPr bwMode="auto">
          <a:xfrm>
            <a:off x="307620" y="1209960"/>
            <a:ext cx="8828640" cy="5171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244" name="CustomShape 6"/>
          <p:cNvSpPr/>
          <p:nvPr/>
        </p:nvSpPr>
        <p:spPr bwMode="auto"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45839" y="1484149"/>
            <a:ext cx="6651312" cy="50418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 bwMode="auto">
          <a:xfrm>
            <a:off x="7596360" y="6381720"/>
            <a:ext cx="107892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defRPr/>
            </a:pPr>
            <a:fld id="{B5D3613F-BF53-4851-AC19-D10F3C6B3409}" type="slidenum">
              <a:rPr lang="fr-FR" sz="1000" b="0" strike="noStrike" spc="-1">
                <a:solidFill>
                  <a:srgbClr val="8B8B8B"/>
                </a:solidFill>
                <a:latin typeface="Arial"/>
                <a:ea typeface="Arial"/>
              </a:rPr>
              <a:t>21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 bwMode="auto">
          <a:xfrm>
            <a:off x="1384200" y="1200240"/>
            <a:ext cx="183600" cy="3042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7" name="CustomShape 3"/>
          <p:cNvSpPr/>
          <p:nvPr/>
        </p:nvSpPr>
        <p:spPr bwMode="auto">
          <a:xfrm>
            <a:off x="612720" y="1700280"/>
            <a:ext cx="7919280" cy="41047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  <a:p>
            <a:pPr marL="343080" indent="-342360" algn="just">
              <a:lnSpc>
                <a:spcPct val="120000"/>
              </a:lnSpc>
              <a:tabLst>
                <a:tab pos="0" algn="l"/>
              </a:tabLst>
              <a:defRPr/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 bwMode="auto">
          <a:xfrm>
            <a:off x="468360" y="203040"/>
            <a:ext cx="820656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Le sujet Arcep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 bwMode="auto"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-153719" y="1686240"/>
            <a:ext cx="8828640" cy="5171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817200" lvl="1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r>
              <a:rPr lang="fr-FR" sz="2200" b="0" strike="noStrike" spc="-1">
                <a:solidFill>
                  <a:srgbClr val="000000"/>
                </a:solidFill>
                <a:latin typeface="Calibri"/>
                <a:ea typeface="Arial"/>
              </a:rPr>
              <a:t>Enseignements des RG d’ERFI et FamEmp pour la collecte réelle</a:t>
            </a:r>
            <a:endParaRPr lang="fr-FR" sz="2200" spc="-1">
              <a:solidFill>
                <a:srgbClr val="000000"/>
              </a:solidFill>
              <a:latin typeface="Calibri"/>
            </a:endParaRPr>
          </a:p>
          <a:p>
            <a:pPr marL="817200" lvl="1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r>
              <a:rPr lang="fr-FR" sz="2200" b="0" strike="noStrike" spc="-1">
                <a:solidFill>
                  <a:srgbClr val="000000"/>
                </a:solidFill>
                <a:latin typeface="Calibri"/>
              </a:rPr>
              <a:t>Premiers résultats méthodologiques présentés au colloque sondage</a:t>
            </a:r>
            <a:endParaRPr/>
          </a:p>
          <a:p>
            <a:pPr marL="817200" lvl="1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r>
              <a:rPr lang="fr-FR" sz="2200" b="0" spc="-1">
                <a:solidFill>
                  <a:srgbClr val="000000"/>
                </a:solidFill>
                <a:latin typeface="Calibri"/>
              </a:rPr>
              <a:t>Retour vers l’Arcep pour négocier une exemption mais refus</a:t>
            </a:r>
            <a:endParaRPr/>
          </a:p>
          <a:p>
            <a:pPr marL="817200" lvl="1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r>
              <a:rPr lang="fr-FR" sz="2200" b="0" spc="-1">
                <a:solidFill>
                  <a:srgbClr val="000000"/>
                </a:solidFill>
                <a:latin typeface="Calibri"/>
              </a:rPr>
              <a:t>Quelles suites?</a:t>
            </a:r>
            <a:endParaRPr/>
          </a:p>
          <a:p>
            <a:pPr marL="1274940" lvl="2" indent="-342900">
              <a:lnSpc>
                <a:spcPts val="3501"/>
              </a:lnSpc>
              <a:buClr>
                <a:srgbClr val="00B0F0"/>
              </a:buClr>
              <a:buFont typeface="Calibri"/>
              <a:buChar char="‐"/>
              <a:defRPr/>
            </a:pPr>
            <a:r>
              <a:rPr lang="fr-FR" sz="2200" b="0" spc="-1">
                <a:solidFill>
                  <a:srgbClr val="000000"/>
                </a:solidFill>
                <a:latin typeface="Calibri"/>
              </a:rPr>
              <a:t>Travail de mutualisation méthodologique avec d’autres partenaires hors LifeObs (Cereq, SpF) pour analyser les protocoles qui fonctionnent et minimiser les effets néfastes</a:t>
            </a:r>
            <a:endParaRPr/>
          </a:p>
          <a:p>
            <a:pPr marL="1274940" lvl="2" indent="-342900">
              <a:lnSpc>
                <a:spcPts val="3501"/>
              </a:lnSpc>
              <a:buClr>
                <a:srgbClr val="00B0F0"/>
              </a:buClr>
              <a:buFont typeface="Calibri"/>
              <a:buChar char="‐"/>
              <a:defRPr/>
            </a:pPr>
            <a:r>
              <a:rPr lang="fr-FR" sz="2200" b="0" spc="-1">
                <a:solidFill>
                  <a:srgbClr val="000000"/>
                </a:solidFill>
                <a:latin typeface="Calibri"/>
              </a:rPr>
              <a:t>Poursuite travaux méthodo</a:t>
            </a:r>
            <a:endParaRPr/>
          </a:p>
          <a:p>
            <a:pPr marL="1274940" lvl="2" indent="-342900">
              <a:lnSpc>
                <a:spcPts val="3501"/>
              </a:lnSpc>
              <a:buClr>
                <a:srgbClr val="00B0F0"/>
              </a:buClr>
              <a:buFont typeface="Calibri"/>
              <a:buChar char="‐"/>
              <a:defRPr/>
            </a:pPr>
            <a:r>
              <a:rPr lang="fr-FR" sz="2200" b="0" spc="-1">
                <a:solidFill>
                  <a:srgbClr val="000000"/>
                </a:solidFill>
                <a:latin typeface="Calibri"/>
              </a:rPr>
              <a:t>Retour vers l’Arcep pour négocier une nouvelle fois?</a:t>
            </a:r>
            <a:endParaRPr/>
          </a:p>
          <a:p>
            <a:pPr marL="1274400" lvl="2" indent="-342360">
              <a:lnSpc>
                <a:spcPts val="3501"/>
              </a:lnSpc>
              <a:buClr>
                <a:srgbClr val="00B0F0"/>
              </a:buClr>
              <a:buFont typeface="Arial"/>
              <a:buChar char="•"/>
              <a:defRPr/>
            </a:pPr>
            <a:endParaRPr lang="fr-FR" sz="22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2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200" b="0" strike="noStrike" spc="-1">
              <a:latin typeface="Arial"/>
            </a:endParaRPr>
          </a:p>
          <a:p>
            <a:pPr>
              <a:lnSpc>
                <a:spcPts val="3501"/>
              </a:lnSpc>
              <a:defRPr/>
            </a:pPr>
            <a:endParaRPr lang="fr-FR" sz="22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2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2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2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200" b="0" strike="noStrike" spc="-1">
              <a:latin typeface="Arial"/>
            </a:endParaRPr>
          </a:p>
          <a:p>
            <a:pPr marL="17280">
              <a:lnSpc>
                <a:spcPts val="3501"/>
              </a:lnSpc>
              <a:tabLst>
                <a:tab pos="0" algn="l"/>
              </a:tabLst>
              <a:defRPr/>
            </a:pP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cs typeface="Segoe UI"/>
              </a:rPr>
              <a:t>Actualités et programme de travail des départements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/>
              <a:t>Département innovation</a:t>
            </a:r>
            <a:r>
              <a:rPr lang="fr-FR" sz="2400"/>
              <a:t>, Thomas Merly-Alpa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 bwMode="auto">
          <a:xfrm>
            <a:off x="467640" y="1556640"/>
            <a:ext cx="820836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Avancées en 2024 sur plusieurs sujets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2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1" strike="noStrike" spc="-1" dirty="0">
                <a:solidFill>
                  <a:srgbClr val="37424A"/>
                </a:solidFill>
                <a:latin typeface="Calibri"/>
                <a:ea typeface="Arial"/>
              </a:rPr>
              <a:t>Appariements : 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démarrage circuit convention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2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1" strike="noStrike" spc="-1" dirty="0">
                <a:solidFill>
                  <a:srgbClr val="37424A"/>
                </a:solidFill>
                <a:latin typeface="Calibri"/>
                <a:ea typeface="Arial"/>
              </a:rPr>
              <a:t>Coordonnées de contact :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 publication DT Géraldine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2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1" strike="noStrike" spc="-1" dirty="0">
                <a:solidFill>
                  <a:srgbClr val="37424A"/>
                </a:solidFill>
                <a:latin typeface="Calibri"/>
                <a:ea typeface="Arial"/>
              </a:rPr>
              <a:t>Enquêtes longitudinales :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 outil de suivi, travaux sur l’introduction d’un échantillon d’« entrants »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2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1" strike="noStrike" spc="-1" dirty="0">
                <a:solidFill>
                  <a:srgbClr val="37424A"/>
                </a:solidFill>
                <a:latin typeface="Calibri"/>
                <a:ea typeface="Arial"/>
              </a:rPr>
              <a:t>Outils de collecte :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 </a:t>
            </a:r>
            <a:r>
              <a:rPr lang="fr-FR" sz="2600" b="0" strike="noStrike" spc="-1" dirty="0" err="1">
                <a:solidFill>
                  <a:srgbClr val="37424A"/>
                </a:solidFill>
                <a:latin typeface="Calibri"/>
                <a:ea typeface="Arial"/>
              </a:rPr>
              <a:t>LimeSurvey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 pour une enquête grande ampleur (</a:t>
            </a:r>
            <a:r>
              <a:rPr lang="fr-FR" sz="2600" b="0" strike="noStrike" spc="-1" dirty="0" err="1">
                <a:solidFill>
                  <a:srgbClr val="37424A"/>
                </a:solidFill>
                <a:latin typeface="Calibri"/>
                <a:ea typeface="Arial"/>
              </a:rPr>
              <a:t>FamEmp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 volet employeurs)</a:t>
            </a:r>
            <a:endParaRPr lang="fr-FR" sz="2600" b="0" strike="noStrike" spc="-1" dirty="0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 bwMode="auto">
          <a:xfrm>
            <a:off x="468360" y="274680"/>
            <a:ext cx="755892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Département innovation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 bwMode="auto">
          <a:xfrm>
            <a:off x="467640" y="1556640"/>
            <a:ext cx="820836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1" strike="noStrike" spc="-1" dirty="0">
                <a:solidFill>
                  <a:srgbClr val="37424A"/>
                </a:solidFill>
                <a:latin typeface="Calibri"/>
                <a:ea typeface="Arial"/>
              </a:rPr>
              <a:t>Méthodologie multimode :</a:t>
            </a:r>
            <a:endParaRPr lang="fr-FR" sz="26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Recrutement de Guillaume au 1</a:t>
            </a:r>
            <a:r>
              <a:rPr lang="fr-FR" sz="2600" b="0" spc="-1" baseline="30000" dirty="0">
                <a:solidFill>
                  <a:srgbClr val="37424A"/>
                </a:solidFill>
                <a:latin typeface="Calibri"/>
                <a:ea typeface="Arial"/>
              </a:rPr>
              <a:t>ER </a:t>
            </a: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mars 2024</a:t>
            </a:r>
            <a:endParaRPr lang="fr-FR" sz="26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Lancement du GT Multimode :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Méthodes d’évaluation des effets de mesure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Application aux modules </a:t>
            </a:r>
            <a:r>
              <a:rPr lang="fr-FR" sz="2600" b="0" strike="noStrike" spc="-1" dirty="0" err="1">
                <a:solidFill>
                  <a:srgbClr val="37424A"/>
                </a:solidFill>
                <a:latin typeface="Calibri"/>
                <a:ea typeface="Arial"/>
              </a:rPr>
              <a:t>FamEmp</a:t>
            </a:r>
            <a:endParaRPr lang="fr-FR" sz="26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Travaux en commun avec l’Insee sur CDV-TCM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Méthodologie effets sélection endogène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Travaux sur les effets de mesure </a:t>
            </a:r>
            <a:endParaRPr lang="fr-FR" sz="2600" b="0" strike="noStrike" spc="-1" dirty="0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 bwMode="auto">
          <a:xfrm>
            <a:off x="468360" y="274680"/>
            <a:ext cx="755892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Département innovation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 bwMode="auto">
          <a:xfrm>
            <a:off x="467640" y="1556640"/>
            <a:ext cx="820836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600" b="1" strike="noStrike" spc="-1" dirty="0">
                <a:solidFill>
                  <a:srgbClr val="37424A"/>
                </a:solidFill>
                <a:latin typeface="Calibri"/>
                <a:ea typeface="Arial"/>
              </a:rPr>
              <a:t>Méthodologie d’anonymisation des enquêtes :</a:t>
            </a:r>
            <a:endParaRPr lang="fr-FR" sz="26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Travaux en collaboration avec l’INRIA</a:t>
            </a:r>
            <a:endParaRPr lang="fr-FR" sz="26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Simulation d’attaques :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Évaluer le risque d’obtenir de l’information</a:t>
            </a:r>
            <a:endParaRPr lang="fr-FR" sz="2600" b="0" strike="noStrike" spc="-1" dirty="0">
              <a:latin typeface="Arial"/>
            </a:endParaRPr>
          </a:p>
          <a:p>
            <a:pPr marL="864000" lvl="1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Confidentialité différentielle :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Adaptation au contexte des enquêtes</a:t>
            </a:r>
            <a:endParaRPr lang="fr-FR" sz="2600" b="0" strike="noStrike" spc="-1" dirty="0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600" b="0" strike="noStrike" spc="-1" dirty="0">
                <a:solidFill>
                  <a:srgbClr val="37424A"/>
                </a:solidFill>
                <a:latin typeface="Calibri"/>
                <a:ea typeface="Arial"/>
              </a:rPr>
              <a:t>Séminaires théoriques sur le sujet</a:t>
            </a:r>
            <a:endParaRPr lang="fr-FR" sz="2600" b="0" strike="noStrike" spc="-1" dirty="0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 bwMode="auto">
          <a:xfrm>
            <a:off x="468360" y="274680"/>
            <a:ext cx="755892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Département innovation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 bwMode="auto">
          <a:xfrm>
            <a:off x="467640" y="1556640"/>
            <a:ext cx="8208360" cy="452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36A9E1"/>
              </a:buClr>
              <a:buFont typeface="Arial"/>
              <a:buChar char="•"/>
              <a:defRPr/>
            </a:pPr>
            <a:r>
              <a:rPr lang="fr-FR" sz="2800" b="0" strike="noStrike" spc="-1">
                <a:solidFill>
                  <a:srgbClr val="37424A"/>
                </a:solidFill>
                <a:latin typeface="Calibri"/>
                <a:ea typeface="Arial"/>
              </a:rPr>
              <a:t>Rappel : inscrivez-vous et enrichissez le Zotero du projet LifeObs !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 bwMode="auto">
          <a:xfrm>
            <a:off x="468360" y="274680"/>
            <a:ext cx="7558920" cy="921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45000" rIns="90000" bIns="450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3600" b="1" strike="noStrike" spc="-1">
                <a:solidFill>
                  <a:srgbClr val="36A9E1"/>
                </a:solidFill>
                <a:latin typeface="Calibri"/>
                <a:ea typeface="Arial"/>
              </a:rPr>
              <a:t>Département innovation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cs typeface="Segoe UI"/>
              </a:rPr>
              <a:t>Actualités et programme de travail des départements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/>
              <a:t>Département diffusion</a:t>
            </a:r>
            <a:r>
              <a:rPr lang="fr-FR" sz="2400"/>
              <a:t>, Pascal Sebille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7544" y="1484784"/>
            <a:ext cx="8208912" cy="5184576"/>
          </a:xfrm>
        </p:spPr>
        <p:txBody>
          <a:bodyPr/>
          <a:lstStyle/>
          <a:p>
            <a:pPr>
              <a:defRPr/>
            </a:pPr>
            <a:r>
              <a:rPr lang="fr-FR" sz="2800"/>
              <a:t>Rappel de l’objectif principal</a:t>
            </a:r>
            <a:endParaRPr/>
          </a:p>
          <a:p>
            <a:pPr lvl="1">
              <a:buFontTx/>
              <a:buChar char="-"/>
              <a:defRPr/>
            </a:pPr>
            <a:r>
              <a:rPr lang="fr-FR" sz="1800" b="1"/>
              <a:t>Accroître</a:t>
            </a:r>
            <a:r>
              <a:rPr lang="fr-FR" sz="1800"/>
              <a:t> la </a:t>
            </a:r>
            <a:r>
              <a:rPr lang="fr-FR" sz="1800" u="sng"/>
              <a:t>diffusion</a:t>
            </a:r>
            <a:r>
              <a:rPr lang="fr-FR" sz="1800"/>
              <a:t> des données d’enquêtes sur les parcours de vie</a:t>
            </a:r>
            <a:endParaRPr/>
          </a:p>
          <a:p>
            <a:pPr marL="457200" lvl="1" indent="0">
              <a:buNone/>
              <a:defRPr/>
            </a:pPr>
            <a:r>
              <a:rPr lang="fr-FR" sz="1800"/>
              <a:t>	Grandes enquêtes – LifeObs (anciennes et actuelles)</a:t>
            </a:r>
            <a:endParaRPr/>
          </a:p>
          <a:p>
            <a:pPr marL="0" indent="0">
              <a:buNone/>
              <a:defRPr/>
            </a:pPr>
            <a:endParaRPr lang="fr-FR" sz="2000"/>
          </a:p>
          <a:p>
            <a:pPr>
              <a:defRPr/>
            </a:pPr>
            <a:r>
              <a:rPr lang="fr-FR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Principales missions</a:t>
            </a:r>
            <a:endParaRPr lang="fr-FR" sz="1400" b="1" i="0" u="none" strike="noStrike" cap="none">
              <a:solidFill>
                <a:srgbClr val="E52E81"/>
              </a:solidFill>
              <a:latin typeface="Arial"/>
              <a:ea typeface="Arial"/>
              <a:cs typeface="Arial"/>
            </a:endParaRPr>
          </a:p>
          <a:p>
            <a:pPr lvl="1">
              <a:buFontTx/>
              <a:buChar char="-"/>
              <a:defRPr/>
            </a:pPr>
            <a:r>
              <a:rPr lang="fr-FR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Accompagner la </a:t>
            </a:r>
            <a:r>
              <a:rPr lang="fr-FR"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diffusion</a:t>
            </a:r>
            <a:r>
              <a:rPr lang="fr-FR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 des enquêtes (anciennes et actuelles)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Participer à la </a:t>
            </a: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production des fichiers 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de diffusions (standards internationaux)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Favoriser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la </a:t>
            </a:r>
            <a:r>
              <a:rPr lang="fr-FR" sz="1800" u="sng">
                <a:solidFill>
                  <a:srgbClr val="3F3F3F"/>
                </a:solidFill>
                <a:latin typeface="Calibri"/>
                <a:cs typeface="Calibri"/>
              </a:rPr>
              <a:t>visibilité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et </a:t>
            </a:r>
            <a:r>
              <a:rPr lang="fr-FR" sz="1800" u="sng">
                <a:solidFill>
                  <a:srgbClr val="3F3F3F"/>
                </a:solidFill>
                <a:latin typeface="Calibri"/>
                <a:cs typeface="Calibri"/>
              </a:rPr>
              <a:t>l’exploitation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des enquêtes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Communiquer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notamment auprès de la communauté scientifique</a:t>
            </a:r>
            <a:endParaRPr/>
          </a:p>
          <a:p>
            <a:pPr>
              <a:defRPr/>
            </a:pPr>
            <a:endParaRPr lang="fr-FR" sz="2000"/>
          </a:p>
          <a:p>
            <a:pPr marR="0" lvl="0">
              <a:defRPr/>
            </a:pPr>
            <a:r>
              <a:rPr lang="fr-FR" sz="2800">
                <a:solidFill>
                  <a:srgbClr val="3F3F3F"/>
                </a:solidFill>
                <a:latin typeface="Calibri"/>
                <a:cs typeface="Calibri"/>
              </a:rPr>
              <a:t>Principales tâches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Centralisation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des </a:t>
            </a:r>
            <a:r>
              <a:rPr lang="fr-FR" sz="1800" u="sng">
                <a:solidFill>
                  <a:srgbClr val="3F3F3F"/>
                </a:solidFill>
                <a:latin typeface="Calibri"/>
                <a:cs typeface="Calibri"/>
              </a:rPr>
              <a:t>données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d’enquêtes et leurs </a:t>
            </a:r>
            <a:r>
              <a:rPr lang="fr-FR" sz="1800" u="sng">
                <a:solidFill>
                  <a:srgbClr val="3F3F3F"/>
                </a:solidFill>
                <a:latin typeface="Calibri"/>
                <a:cs typeface="Calibri"/>
              </a:rPr>
              <a:t>documentations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Mise à disposition 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des données et de leurs documentations (portail QPD)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Recensement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des </a:t>
            </a:r>
            <a:r>
              <a:rPr lang="fr-FR" sz="1800" u="sng">
                <a:solidFill>
                  <a:srgbClr val="3F3F3F"/>
                </a:solidFill>
                <a:latin typeface="Calibri"/>
                <a:cs typeface="Calibri"/>
              </a:rPr>
              <a:t>données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et </a:t>
            </a:r>
            <a:r>
              <a:rPr lang="fr-FR" sz="1800" u="sng">
                <a:solidFill>
                  <a:srgbClr val="3F3F3F"/>
                </a:solidFill>
                <a:latin typeface="Calibri"/>
                <a:cs typeface="Calibri"/>
              </a:rPr>
              <a:t>documentations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disponibles</a:t>
            </a:r>
            <a:endParaRPr/>
          </a:p>
          <a:p>
            <a:pPr marR="0" lvl="1">
              <a:buSzPts val="1800"/>
              <a:buFontTx/>
              <a:buChar char="-"/>
              <a:defRPr/>
            </a:pP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Offre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 de la documentation des enquêtes </a:t>
            </a:r>
            <a:r>
              <a:rPr lang="fr-FR" sz="1800" b="1">
                <a:solidFill>
                  <a:srgbClr val="3F3F3F"/>
                </a:solidFill>
                <a:latin typeface="Calibri"/>
                <a:cs typeface="Calibri"/>
              </a:rPr>
              <a:t>en anglais </a:t>
            </a:r>
            <a:r>
              <a:rPr lang="fr-FR" sz="1800">
                <a:solidFill>
                  <a:srgbClr val="3F3F3F"/>
                </a:solidFill>
                <a:latin typeface="Calibri"/>
                <a:cs typeface="Calibri"/>
              </a:rPr>
              <a:t>(diffusion internationale)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diffusion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7544" y="1484784"/>
            <a:ext cx="8208912" cy="5184576"/>
          </a:xfrm>
        </p:spPr>
        <p:txBody>
          <a:bodyPr/>
          <a:lstStyle/>
          <a:p>
            <a:pPr>
              <a:defRPr/>
            </a:pPr>
            <a:r>
              <a:rPr lang="fr-FR" sz="2800"/>
              <a:t>Activités réalisées (2023-2024)</a:t>
            </a:r>
            <a:endParaRPr/>
          </a:p>
          <a:p>
            <a:pPr lvl="1">
              <a:buFontTx/>
              <a:buChar char="-"/>
              <a:defRPr/>
            </a:pPr>
            <a:endParaRPr lang="fr-FR" sz="1800"/>
          </a:p>
          <a:p>
            <a:pPr lvl="1">
              <a:buFontTx/>
              <a:buChar char="-"/>
              <a:defRPr/>
            </a:pPr>
            <a:r>
              <a:rPr lang="fr-FR" sz="1800" b="1"/>
              <a:t>Harmonisation</a:t>
            </a:r>
            <a:r>
              <a:rPr lang="fr-FR" sz="1800"/>
              <a:t> des métadonnées des enquêtes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Homogénéisation avec vocabulaire contrôlé (CESSDA et normes DDI)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Coordination : SES-INED et Adisp-Progedo</a:t>
            </a:r>
            <a:endParaRPr/>
          </a:p>
          <a:p>
            <a:pPr marL="914400" lvl="2" indent="0">
              <a:buNone/>
              <a:defRPr/>
            </a:pPr>
            <a:endParaRPr lang="fr-FR" sz="1400"/>
          </a:p>
          <a:p>
            <a:pPr lvl="1">
              <a:buFontTx/>
              <a:buChar char="-"/>
              <a:defRPr/>
            </a:pPr>
            <a:r>
              <a:rPr lang="fr-FR" sz="1800" b="1"/>
              <a:t>Traduction</a:t>
            </a:r>
            <a:r>
              <a:rPr lang="fr-FR" sz="1800"/>
              <a:t> en anglais de la documentation d’enquêtes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Questionnaires (versions finales et « stabilisées », notices d’information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Enquêtes: Famille, Familles et Employeurs, Envie (+ dictionnaires des codes)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Expérimentation d’un protocole de production en anglais des dictionnaires des codes</a:t>
            </a:r>
            <a:endParaRPr/>
          </a:p>
          <a:p>
            <a:pPr lvl="2">
              <a:buFont typeface="Wingdings"/>
              <a:buChar char="à"/>
              <a:defRPr/>
            </a:pPr>
            <a:endParaRPr lang="fr-FR" sz="1400"/>
          </a:p>
          <a:p>
            <a:pPr lvl="2">
              <a:buFont typeface="Wingdings"/>
              <a:buChar char="à"/>
              <a:defRPr/>
            </a:pPr>
            <a:r>
              <a:rPr lang="fr-FR" sz="1400"/>
              <a:t>Valorisation internationale des enquêtes TeO et TeO2 (enquêtes « Parcours de vie ») : traduction en anglais d’une partie des métadonnées pour moissonnage dans le catalogue du CESSDA</a:t>
            </a:r>
            <a:endParaRPr/>
          </a:p>
          <a:p>
            <a:pPr marL="914400" lvl="2" indent="0">
              <a:buNone/>
              <a:defRPr/>
            </a:pPr>
            <a:endParaRPr lang="fr-FR" sz="1400"/>
          </a:p>
          <a:p>
            <a:pPr lvl="1">
              <a:buFontTx/>
              <a:buChar char="-"/>
              <a:defRPr/>
            </a:pPr>
            <a:r>
              <a:rPr lang="fr-FR" sz="1800"/>
              <a:t>Préparation d’une </a:t>
            </a:r>
            <a:r>
              <a:rPr lang="fr-FR" sz="1800" b="1"/>
              <a:t>nouvelle plateforme </a:t>
            </a:r>
            <a:r>
              <a:rPr lang="fr-FR" sz="1800"/>
              <a:t>de diffusion (QPD)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Nouvelle plateforme en vue d’une interface bilingue (développement et tests)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Centralisation des demandes pour simplifier la mise à disposition (1 point d’accès)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Référencement en anglais sur le portail du CESSDA avec renvoi sur QPD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Traduction en anglais : interface de l’application, consignes de mise à disposition, formulaire d’engagement, guide d’utilisation de QPD, documentations de présentation des enquêtes</a:t>
            </a:r>
            <a:endParaRPr/>
          </a:p>
          <a:p>
            <a:pPr lvl="2">
              <a:buFontTx/>
              <a:buChar char="-"/>
              <a:defRPr/>
            </a:pPr>
            <a:endParaRPr lang="fr-FR" sz="1400"/>
          </a:p>
          <a:p>
            <a:pPr marL="0" indent="0">
              <a:buNone/>
              <a:defRPr/>
            </a:pPr>
            <a:endParaRPr lang="fr-FR" sz="2000"/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diffusion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467544" y="2636912"/>
            <a:ext cx="8208912" cy="432048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Ouverture et actualités de LifeObs </a:t>
            </a:r>
            <a:endParaRPr lang="fr-FR"/>
          </a:p>
        </p:txBody>
      </p:sp>
      <p:sp>
        <p:nvSpPr>
          <p:cNvPr id="6" name="Sous-titre 4"/>
          <p:cNvSpPr>
            <a:spLocks noGrp="1"/>
          </p:cNvSpPr>
          <p:nvPr>
            <p:ph type="subTitle" idx="1"/>
          </p:nvPr>
        </p:nvSpPr>
        <p:spPr bwMode="auto">
          <a:xfrm>
            <a:off x="467544" y="3140968"/>
            <a:ext cx="8208912" cy="288032"/>
          </a:xfrm>
        </p:spPr>
        <p:txBody>
          <a:bodyPr/>
          <a:lstStyle/>
          <a:p>
            <a:pPr>
              <a:defRPr/>
            </a:pPr>
            <a:r>
              <a:rPr lang="fr-FR" sz="2400"/>
              <a:t>Ariane Pailhé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7544" y="1484784"/>
            <a:ext cx="8208912" cy="5184576"/>
          </a:xfrm>
        </p:spPr>
        <p:txBody>
          <a:bodyPr/>
          <a:lstStyle/>
          <a:p>
            <a:pPr>
              <a:defRPr/>
            </a:pPr>
            <a:r>
              <a:rPr lang="fr-FR" sz="2800"/>
              <a:t>Programme d’activité à venir</a:t>
            </a:r>
            <a:endParaRPr/>
          </a:p>
          <a:p>
            <a:pPr lvl="1">
              <a:buFontTx/>
              <a:buChar char="-"/>
              <a:defRPr/>
            </a:pPr>
            <a:endParaRPr lang="fr-FR" sz="1800"/>
          </a:p>
          <a:p>
            <a:pPr lvl="1">
              <a:buFontTx/>
              <a:buChar char="-"/>
              <a:defRPr/>
            </a:pPr>
            <a:r>
              <a:rPr lang="fr-FR" sz="1800" b="1"/>
              <a:t>Documentation</a:t>
            </a:r>
            <a:r>
              <a:rPr lang="fr-FR" sz="1800"/>
              <a:t> des prochaines enquêtes LifeObs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Elaboration des métadonnées et de la documentation en français et en anglais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Enquête Famille 2025</a:t>
            </a:r>
            <a:endParaRPr/>
          </a:p>
          <a:p>
            <a:pPr lvl="2">
              <a:buFontTx/>
              <a:buChar char="-"/>
              <a:defRPr/>
            </a:pPr>
            <a:endParaRPr lang="fr-FR" sz="1400"/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A9E1"/>
              </a:buClr>
              <a:buSzTx/>
              <a:buFontTx/>
              <a:buChar char="-"/>
              <a:defRPr/>
            </a:pPr>
            <a:r>
              <a:rPr lang="fr-FR" sz="1800" b="0" i="0" u="none" strike="noStrike" cap="none" spc="0">
                <a:ln>
                  <a:noFill/>
                </a:ln>
                <a:solidFill>
                  <a:srgbClr val="37424A"/>
                </a:solidFill>
                <a:latin typeface="Calibri"/>
                <a:cs typeface="Arial"/>
              </a:rPr>
              <a:t>Recensement de la </a:t>
            </a:r>
            <a:r>
              <a:rPr lang="fr-FR" sz="1800" b="1" i="0" u="none" strike="noStrike" cap="none" spc="0">
                <a:ln>
                  <a:noFill/>
                </a:ln>
                <a:solidFill>
                  <a:srgbClr val="37424A"/>
                </a:solidFill>
                <a:latin typeface="Calibri"/>
                <a:cs typeface="Arial"/>
              </a:rPr>
              <a:t>documentation en </a:t>
            </a:r>
            <a:r>
              <a:rPr lang="fr-FR" sz="1800" b="1">
                <a:latin typeface="Calibri"/>
                <a:cs typeface="Arial"/>
              </a:rPr>
              <a:t>anglais </a:t>
            </a:r>
            <a:r>
              <a:rPr lang="fr-FR" sz="1800" b="0" i="0" u="none" strike="noStrike" cap="none" spc="0">
                <a:ln>
                  <a:noFill/>
                </a:ln>
                <a:solidFill>
                  <a:srgbClr val="37424A"/>
                </a:solidFill>
                <a:latin typeface="Calibri"/>
                <a:cs typeface="Arial"/>
              </a:rPr>
              <a:t>des enquêtes LifeObs </a:t>
            </a:r>
            <a:endParaRPr/>
          </a:p>
          <a:p>
            <a:pPr lvl="2" indent="-285750">
              <a:buFontTx/>
              <a:buChar char="-"/>
              <a:defRPr/>
            </a:pPr>
            <a:r>
              <a:rPr lang="fr-FR" sz="1400" b="0" i="0" u="none" strike="noStrike" cap="none" spc="0">
                <a:ln>
                  <a:noFill/>
                </a:ln>
                <a:solidFill>
                  <a:srgbClr val="37424A"/>
                </a:solidFill>
                <a:latin typeface="Calibri"/>
                <a:cs typeface="Arial"/>
              </a:rPr>
              <a:t>Activité à poursuivre sur les vagues antérieures (ERF1, Famille…)</a:t>
            </a:r>
            <a:endParaRPr/>
          </a:p>
          <a:p>
            <a:pPr marL="914400" lvl="2" indent="0">
              <a:buNone/>
              <a:defRPr/>
            </a:pPr>
            <a:endParaRPr lang="fr-FR" sz="1400"/>
          </a:p>
          <a:p>
            <a:pPr lvl="1">
              <a:buFontTx/>
              <a:buChar char="-"/>
              <a:defRPr/>
            </a:pPr>
            <a:r>
              <a:rPr lang="fr-FR" sz="1800"/>
              <a:t>Mise à disposition de la plateforme de </a:t>
            </a:r>
            <a:r>
              <a:rPr lang="fr-FR" sz="1800" b="1"/>
              <a:t>diffusion bilingue </a:t>
            </a:r>
            <a:r>
              <a:rPr lang="fr-FR" sz="1800"/>
              <a:t>(QPD)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Finaliser l’interface d’accès aux données en anglais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Rendre accessible rapidement les métadonnées et les documentations disponibles en anglais</a:t>
            </a:r>
            <a:endParaRPr/>
          </a:p>
          <a:p>
            <a:pPr lvl="2">
              <a:buFont typeface="Wingdings"/>
              <a:buChar char="à"/>
              <a:defRPr/>
            </a:pPr>
            <a:endParaRPr lang="fr-FR" sz="1400"/>
          </a:p>
          <a:p>
            <a:pPr lvl="1">
              <a:buFontTx/>
              <a:buChar char="-"/>
              <a:defRPr/>
            </a:pPr>
            <a:r>
              <a:rPr lang="fr-FR" sz="1800" b="1"/>
              <a:t>Valorisation</a:t>
            </a:r>
            <a:r>
              <a:rPr lang="fr-FR" sz="1800"/>
              <a:t> des enquêtes LifeObs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Production de data papers (ex: Enquête Famille 2025)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Sensibilisation des futurs utilisateurs aux enquêtes LifeObs (ex: Semaine Data SHS – PUD)</a:t>
            </a:r>
            <a:endParaRPr/>
          </a:p>
          <a:p>
            <a:pPr lvl="2">
              <a:buFontTx/>
              <a:buChar char="-"/>
              <a:defRPr/>
            </a:pPr>
            <a:endParaRPr lang="fr-FR" sz="1400"/>
          </a:p>
          <a:p>
            <a:pPr marL="0" indent="0">
              <a:buNone/>
              <a:defRPr/>
            </a:pPr>
            <a:endParaRPr lang="fr-FR" sz="2000"/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diffusion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7544" y="1484784"/>
            <a:ext cx="8352928" cy="5184576"/>
          </a:xfrm>
        </p:spPr>
        <p:txBody>
          <a:bodyPr/>
          <a:lstStyle/>
          <a:p>
            <a:pPr>
              <a:defRPr/>
            </a:pPr>
            <a:r>
              <a:rPr lang="fr-FR" sz="2800"/>
              <a:t>Échéances et activités à poursuivre (6 mois)</a:t>
            </a:r>
            <a:endParaRPr/>
          </a:p>
          <a:p>
            <a:pPr lvl="1">
              <a:buFontTx/>
              <a:buChar char="-"/>
              <a:defRPr/>
            </a:pPr>
            <a:endParaRPr lang="fr-FR" sz="1800"/>
          </a:p>
          <a:p>
            <a:pPr lvl="1">
              <a:buFontTx/>
              <a:buChar char="-"/>
              <a:defRPr/>
            </a:pPr>
            <a:r>
              <a:rPr lang="fr-FR" sz="1800" b="1"/>
              <a:t>Documenter</a:t>
            </a:r>
            <a:r>
              <a:rPr lang="fr-FR" sz="1800"/>
              <a:t> les enquêtes Population et Parcours de vie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Poursuivre le travail de documentation et l’harmonisation des métadonnées des enquêtes antérieures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Mise à disposition des données des enquêtes à venir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Coordination avec l’Adisp: Recensement de la Population 2022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Coordination avec le SES-Ined : Dictionnaire des codes en anglais de l’enquête TeO2</a:t>
            </a:r>
            <a:endParaRPr/>
          </a:p>
          <a:p>
            <a:pPr lvl="2">
              <a:buFont typeface="Wingdings"/>
              <a:buChar char="à"/>
              <a:defRPr/>
            </a:pPr>
            <a:endParaRPr lang="fr-FR" sz="1400"/>
          </a:p>
          <a:p>
            <a:pPr lvl="1">
              <a:buFontTx/>
              <a:buChar char="-"/>
              <a:defRPr/>
            </a:pPr>
            <a:r>
              <a:rPr lang="fr-FR" sz="1800"/>
              <a:t>Produire une documentation sur </a:t>
            </a:r>
            <a:r>
              <a:rPr lang="fr-FR" sz="1800" b="1"/>
              <a:t>les</a:t>
            </a:r>
            <a:r>
              <a:rPr lang="fr-FR" sz="1800"/>
              <a:t> </a:t>
            </a:r>
            <a:r>
              <a:rPr lang="fr-FR" sz="1800" b="1"/>
              <a:t>pratiques « LifeObs »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pour la traduction de la documentation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pour l’application des vocabulaires contrôlés : proposition d’ajuster les thésaurus du CESSDA (ELSST) au champ de la démographie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Assurer des pratiques harmonisées er reproductibles dans le projet LifeObs</a:t>
            </a:r>
            <a:endParaRPr/>
          </a:p>
          <a:p>
            <a:pPr lvl="2">
              <a:buFont typeface="Wingdings"/>
              <a:buChar char="à"/>
              <a:defRPr/>
            </a:pPr>
            <a:endParaRPr lang="fr-FR" sz="1400"/>
          </a:p>
          <a:p>
            <a:pPr lvl="1">
              <a:buFontTx/>
              <a:buChar char="-"/>
              <a:defRPr/>
            </a:pPr>
            <a:r>
              <a:rPr lang="fr-FR" sz="1800"/>
              <a:t>Communiquer sur </a:t>
            </a:r>
            <a:r>
              <a:rPr lang="fr-FR" sz="1800" b="1"/>
              <a:t>l’expérience de diffusion </a:t>
            </a:r>
            <a:r>
              <a:rPr lang="fr-FR" sz="1800"/>
              <a:t>du projet « LifeObs »</a:t>
            </a:r>
            <a:endParaRPr/>
          </a:p>
          <a:p>
            <a:pPr lvl="2">
              <a:buFontTx/>
              <a:buChar char="-"/>
              <a:defRPr/>
            </a:pPr>
            <a:r>
              <a:rPr lang="fr-FR" sz="1400"/>
              <a:t>Sur les pratiques de documentation et la mise en conformité des métadonnées (Standards DDI)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Partage d’expérience sur le travail de collaboration (Adisp-Progedo, SES-Ined)</a:t>
            </a:r>
            <a:endParaRPr/>
          </a:p>
          <a:p>
            <a:pPr lvl="2">
              <a:buFont typeface="Wingdings"/>
              <a:buChar char="à"/>
              <a:defRPr/>
            </a:pPr>
            <a:r>
              <a:rPr lang="fr-FR" sz="1400"/>
              <a:t>Conférence européenne (EDDI 2025)</a:t>
            </a:r>
            <a:endParaRPr/>
          </a:p>
          <a:p>
            <a:pPr marL="914400" lvl="2" indent="0">
              <a:buNone/>
              <a:defRPr/>
            </a:pPr>
            <a:endParaRPr lang="fr-FR" sz="14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diffusion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cs typeface="Segoe UI"/>
              </a:rPr>
              <a:t>Actualités et programme de travail des départements</a:t>
            </a:r>
            <a:endParaRPr lang="fr-FR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/>
              <a:t>Département formation, </a:t>
            </a:r>
            <a:r>
              <a:rPr lang="fr-FR" sz="2400"/>
              <a:t>Didier Breton</a:t>
            </a:r>
            <a:endParaRPr lang="fr-FR" sz="24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403648" y="1340768"/>
            <a:ext cx="7489600" cy="496855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fr-FR" sz="2400">
                <a:solidFill>
                  <a:srgbClr val="3F3F3F"/>
                </a:solidFill>
                <a:ea typeface="Calibri"/>
                <a:cs typeface="Calibri"/>
              </a:rPr>
              <a:t>Rappel de l’objectif principal</a:t>
            </a:r>
            <a:endParaRPr lang="fr-FR" sz="1200" b="1">
              <a:solidFill>
                <a:srgbClr val="E52E81"/>
              </a:solidFill>
              <a:latin typeface="Arial"/>
            </a:endParaRPr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600">
                <a:solidFill>
                  <a:srgbClr val="3F3F3F"/>
                </a:solidFill>
                <a:ea typeface="Calibri"/>
                <a:cs typeface="Calibri"/>
              </a:rPr>
              <a:t>Assurer des formations à la culture des données aux utilisateurs potentiels des enquêtes LifeObs : étudiant.e.s,  chercheur.euse.s, …</a:t>
            </a:r>
            <a:endParaRPr/>
          </a:p>
          <a:p>
            <a:pPr marL="0" lvl="0" indent="0">
              <a:buNone/>
              <a:defRPr/>
            </a:pPr>
            <a:endParaRPr lang="fr-FR" sz="1600">
              <a:solidFill>
                <a:srgbClr val="3F3F3F"/>
              </a:solidFill>
              <a:ea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2"/>
              <a:defRPr/>
            </a:pPr>
            <a:r>
              <a:rPr lang="fr-FR" sz="2400">
                <a:solidFill>
                  <a:srgbClr val="3F3F3F"/>
                </a:solidFill>
                <a:ea typeface="Calibri"/>
                <a:cs typeface="Calibri"/>
              </a:rPr>
              <a:t>Mission principale</a:t>
            </a:r>
            <a:endParaRPr lang="fr-FR" sz="1200" b="1">
              <a:solidFill>
                <a:srgbClr val="E52E81"/>
              </a:solidFill>
              <a:latin typeface="Arial"/>
            </a:endParaRPr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600">
                <a:solidFill>
                  <a:srgbClr val="3F3F3F"/>
                </a:solidFill>
                <a:ea typeface="Calibri"/>
                <a:cs typeface="Calibri"/>
              </a:rPr>
              <a:t>Accroître l'utilisation des données collectées dans le cadre du programme LifeObs en faisant connaître ces données et en formant les utilisateurs potentiels à leur prise en main et à leur traitement. </a:t>
            </a:r>
            <a:endParaRPr/>
          </a:p>
          <a:p>
            <a:pPr marL="457200" lvl="1">
              <a:buClr>
                <a:srgbClr val="3F3F3F"/>
              </a:buClr>
              <a:buSzPts val="1800"/>
              <a:defRPr/>
            </a:pPr>
            <a:endParaRPr lang="fr-FR" sz="1600">
              <a:solidFill>
                <a:srgbClr val="3F3F3F"/>
              </a:solidFill>
              <a:ea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2"/>
              <a:defRPr/>
            </a:pPr>
            <a:r>
              <a:rPr lang="fr-FR" sz="2400">
                <a:solidFill>
                  <a:srgbClr val="3F3F3F"/>
                </a:solidFill>
                <a:ea typeface="Calibri"/>
                <a:cs typeface="Calibri"/>
              </a:rPr>
              <a:t>Principales tâches</a:t>
            </a:r>
            <a:endParaRPr lang="fr-FR" sz="1200" b="1">
              <a:solidFill>
                <a:srgbClr val="E52E81"/>
              </a:solidFill>
              <a:latin typeface="Arial"/>
            </a:endParaRPr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600">
                <a:solidFill>
                  <a:srgbClr val="3F3F3F"/>
                </a:solidFill>
                <a:ea typeface="Calibri"/>
                <a:cs typeface="Calibri"/>
              </a:rPr>
              <a:t>Faire connaître les enquêtes et leur apport pour la recherche sur les comportements familiaux</a:t>
            </a:r>
            <a:endParaRPr/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600">
                <a:solidFill>
                  <a:srgbClr val="3F3F3F"/>
                </a:solidFill>
                <a:ea typeface="Calibri"/>
                <a:cs typeface="Calibri"/>
              </a:rPr>
              <a:t>Elaborer les fichiers pédagogiques et préparer des supports de formation (en format R Quarto) visant la réalisation de différents traitements statistiques sur les données LifeObs pour favoriser la prise en main des données  </a:t>
            </a:r>
            <a:r>
              <a:rPr lang="fr-FR" sz="1600" b="1">
                <a:solidFill>
                  <a:srgbClr val="3F3F3F"/>
                </a:solidFill>
                <a:ea typeface="Calibri"/>
                <a:cs typeface="Calibri"/>
              </a:rPr>
              <a:t>Replicabilité des premiers résultats d’enquête</a:t>
            </a:r>
            <a:endParaRPr lang="fr-FR" sz="2400" b="1"/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600">
                <a:solidFill>
                  <a:srgbClr val="3F3F3F"/>
                </a:solidFill>
                <a:ea typeface="Calibri"/>
                <a:cs typeface="Calibri"/>
              </a:rPr>
              <a:t>Partager les supports pédagogiques avec les autres PUDs et au-delà, afin de promouvoir leur utilisation</a:t>
            </a:r>
            <a:endParaRPr lang="fr-FR" sz="240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468313" y="260648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formation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47207" y="3699487"/>
            <a:ext cx="541096" cy="541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23167" y="2789806"/>
            <a:ext cx="936363" cy="6060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13666" y="2054427"/>
            <a:ext cx="834195" cy="5911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2341" y="1469132"/>
            <a:ext cx="1258917" cy="475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2341" y="4544187"/>
            <a:ext cx="1627372" cy="2288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61783" y="3717032"/>
            <a:ext cx="541096" cy="5410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37742" y="2807351"/>
            <a:ext cx="936363" cy="6060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8241" y="2071972"/>
            <a:ext cx="834195" cy="5911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86916" y="1486677"/>
            <a:ext cx="1258917" cy="4759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043608" y="1262665"/>
            <a:ext cx="7920880" cy="4968552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sz="2400">
                <a:solidFill>
                  <a:srgbClr val="3F3F3F"/>
                </a:solidFill>
                <a:ea typeface="Calibri"/>
                <a:cs typeface="Calibri"/>
              </a:rPr>
              <a:t>Activités réalisées (2023-2024)</a:t>
            </a:r>
            <a:endParaRPr lang="fr-FR" sz="1200" b="1">
              <a:solidFill>
                <a:srgbClr val="E52E81"/>
              </a:solidFill>
              <a:latin typeface="Arial"/>
            </a:endParaRPr>
          </a:p>
          <a:p>
            <a:pPr marL="914400" lvl="1" indent="-342900">
              <a:buClr>
                <a:srgbClr val="E52E81"/>
              </a:buClr>
              <a:buSzPts val="1800"/>
              <a:buNone/>
              <a:defRPr/>
            </a:pPr>
            <a:endParaRPr lang="fr-FR" sz="1600">
              <a:solidFill>
                <a:srgbClr val="3F3F3F"/>
              </a:solidFill>
              <a:ea typeface="Calibri"/>
              <a:cs typeface="Calibri"/>
            </a:endParaRPr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chemeClr val="tx1"/>
                </a:solidFill>
                <a:ea typeface="Calibri"/>
                <a:cs typeface="Calibri"/>
              </a:rPr>
              <a:t>Finalisation du premier kit pédagogique « Initiation au traitement de données d’enquêtes » à partir de ERFI-1 (réplication des résultats d’un </a:t>
            </a:r>
            <a:r>
              <a:rPr lang="fr-FR" sz="1800" i="1">
                <a:solidFill>
                  <a:schemeClr val="tx1"/>
                </a:solidFill>
                <a:ea typeface="Calibri"/>
                <a:cs typeface="Calibri"/>
              </a:rPr>
              <a:t>Pop &amp; Soc</a:t>
            </a:r>
            <a:r>
              <a:rPr lang="fr-FR" sz="1800">
                <a:solidFill>
                  <a:schemeClr val="tx1"/>
                </a:solidFill>
                <a:ea typeface="Calibri"/>
                <a:cs typeface="Calibri"/>
              </a:rPr>
              <a:t>). </a:t>
            </a:r>
            <a:r>
              <a:rPr lang="fr-FR" sz="1800">
                <a:solidFill>
                  <a:srgbClr val="3F3F3F"/>
                </a:solidFill>
                <a:ea typeface="Calibri"/>
                <a:cs typeface="Calibri"/>
              </a:rPr>
              <a:t>kit actuellement hébergé sur </a:t>
            </a:r>
            <a:r>
              <a:rPr lang="fr-FR" sz="1800" u="sng">
                <a:solidFill>
                  <a:srgbClr val="3F3F3F"/>
                </a:solidFill>
                <a:ea typeface="Calibri"/>
                <a:cs typeface="Calibri"/>
                <a:hlinkClick r:id="rId3" tooltip="https://erfi-1-initr-templatelifeobs-cd00d1.gitpages.huma-num.fr/"/>
              </a:rPr>
              <a:t>Gitlab Huma-num</a:t>
            </a:r>
            <a:endParaRPr lang="fr-FR" sz="1800">
              <a:solidFill>
                <a:schemeClr val="tx1"/>
              </a:solidFill>
              <a:ea typeface="Calibri"/>
              <a:cs typeface="Calibri"/>
            </a:endParaRPr>
          </a:p>
          <a:p>
            <a:pPr marL="457200" lvl="1" indent="0">
              <a:buClr>
                <a:srgbClr val="3F3F3F"/>
              </a:buClr>
              <a:buSzPts val="1800"/>
              <a:buNone/>
              <a:defRPr/>
            </a:pPr>
            <a:endParaRPr lang="fr-FR" sz="1800">
              <a:solidFill>
                <a:schemeClr val="tx1"/>
              </a:solidFill>
              <a:ea typeface="Calibri"/>
              <a:cs typeface="Calibri"/>
            </a:endParaRPr>
          </a:p>
          <a:p>
            <a:pPr marL="457200" lvl="1" indent="0">
              <a:buClr>
                <a:srgbClr val="3F3F3F"/>
              </a:buClr>
              <a:buSzPts val="1800"/>
              <a:buNone/>
              <a:defRPr/>
            </a:pPr>
            <a:endParaRPr lang="fr-FR" sz="1800">
              <a:solidFill>
                <a:schemeClr val="tx1"/>
              </a:solidFill>
              <a:ea typeface="Calibri"/>
              <a:cs typeface="Calibri"/>
            </a:endParaRPr>
          </a:p>
          <a:p>
            <a:pPr marL="914400" lvl="1" indent="-457200"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chemeClr val="tx1"/>
                </a:solidFill>
                <a:ea typeface="Calibri"/>
                <a:cs typeface="Calibri"/>
              </a:rPr>
              <a:t>Test du premier kit pédagogique en grandeur réelle sous trois formats différents :</a:t>
            </a:r>
            <a:endParaRPr/>
          </a:p>
          <a:p>
            <a:pPr marL="1616075" lvl="2" indent="-190500">
              <a:buClr>
                <a:srgbClr val="3F3F3F"/>
              </a:buClr>
              <a:buSzPts val="1800"/>
              <a:buFont typeface="Courier New"/>
              <a:buChar char="o"/>
              <a:defRPr/>
            </a:pPr>
            <a:r>
              <a:rPr lang="fr-FR" sz="1400">
                <a:solidFill>
                  <a:schemeClr val="tx1"/>
                </a:solidFill>
                <a:ea typeface="Calibri"/>
                <a:cs typeface="Calibri"/>
              </a:rPr>
              <a:t>Atelier d’une journée (6h de formation) : semaine DATA-SHS 2023 à Bordeaux</a:t>
            </a:r>
            <a:endParaRPr/>
          </a:p>
          <a:p>
            <a:pPr marL="1616075" lvl="2" indent="-190500">
              <a:buClr>
                <a:srgbClr val="3F3F3F"/>
              </a:buClr>
              <a:buSzPts val="1800"/>
              <a:buFont typeface="Courier New"/>
              <a:buChar char="o"/>
              <a:defRPr/>
            </a:pPr>
            <a:r>
              <a:rPr lang="fr-FR" sz="1400">
                <a:solidFill>
                  <a:schemeClr val="tx1"/>
                </a:solidFill>
                <a:ea typeface="Calibri"/>
                <a:cs typeface="Calibri"/>
              </a:rPr>
              <a:t>Atelier sur deux journées (12h de formation) : semaine DATA-SHS à Strasbourg</a:t>
            </a:r>
            <a:endParaRPr/>
          </a:p>
          <a:p>
            <a:pPr marL="1616075" lvl="2" indent="-190500">
              <a:buClr>
                <a:srgbClr val="3F3F3F"/>
              </a:buClr>
              <a:buSzPts val="1800"/>
              <a:buFont typeface="Courier New"/>
              <a:buChar char="o"/>
              <a:defRPr/>
            </a:pPr>
            <a:r>
              <a:rPr lang="fr-FR" sz="1400">
                <a:solidFill>
                  <a:schemeClr val="tx1"/>
                </a:solidFill>
                <a:ea typeface="Calibri"/>
                <a:cs typeface="Calibri"/>
              </a:rPr>
              <a:t>Cours de L3 Démographie à Strasbourg (12h de formation / 6 * 2 h)</a:t>
            </a:r>
            <a:endParaRPr/>
          </a:p>
          <a:p>
            <a:pPr marL="1425575" lvl="2" indent="0">
              <a:buClr>
                <a:srgbClr val="3F3F3F"/>
              </a:buClr>
              <a:buSzPts val="1800"/>
              <a:buNone/>
              <a:defRPr/>
            </a:pPr>
            <a:endParaRPr lang="fr-FR" sz="1800">
              <a:solidFill>
                <a:schemeClr val="dk1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Début de conception du deuxième kit pédagogique ERFI-1 – «Représentations graphiques » 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formation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4964" y="3443903"/>
            <a:ext cx="936363" cy="606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65856" y="2636912"/>
            <a:ext cx="834195" cy="5911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7824" y="2016112"/>
            <a:ext cx="1258917" cy="47597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069482" y="1340768"/>
            <a:ext cx="7920880" cy="4968552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sz="2400">
                <a:solidFill>
                  <a:srgbClr val="3F3F3F"/>
                </a:solidFill>
                <a:ea typeface="Calibri"/>
                <a:cs typeface="Calibri"/>
              </a:rPr>
              <a:t>Activités réalisées (2023-2024)</a:t>
            </a:r>
            <a:endParaRPr/>
          </a:p>
          <a:p>
            <a:pPr marL="0" lvl="0" indent="0">
              <a:buNone/>
              <a:defRPr/>
            </a:pPr>
            <a:endParaRPr lang="fr-FR" sz="1200" b="1">
              <a:solidFill>
                <a:srgbClr val="E52E81"/>
              </a:solidFill>
              <a:latin typeface="Arial"/>
            </a:endParaRPr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Test du </a:t>
            </a:r>
            <a:r>
              <a:rPr lang="fr-FR" sz="1800" b="1">
                <a:solidFill>
                  <a:schemeClr val="dk1"/>
                </a:solidFill>
                <a:ea typeface="Calibri"/>
                <a:cs typeface="Calibri"/>
              </a:rPr>
              <a:t>F</a:t>
            </a: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ichier </a:t>
            </a:r>
            <a:r>
              <a:rPr lang="fr-FR" sz="1800" b="1">
                <a:solidFill>
                  <a:schemeClr val="dk1"/>
                </a:solidFill>
                <a:ea typeface="Calibri"/>
                <a:cs typeface="Calibri"/>
              </a:rPr>
              <a:t>P</a:t>
            </a: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édagogique </a:t>
            </a:r>
            <a:r>
              <a:rPr lang="fr-FR" sz="1800" b="1">
                <a:solidFill>
                  <a:schemeClr val="dk1"/>
                </a:solidFill>
                <a:ea typeface="Calibri"/>
                <a:cs typeface="Calibri"/>
              </a:rPr>
              <a:t>A</a:t>
            </a: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nonyme (FPA) de l’enquête ERFI-1 construit par le SES/Ined : vérification des possibilités de réplication de toutes les figures du </a:t>
            </a:r>
            <a:r>
              <a:rPr lang="fr-FR" sz="1800" i="1">
                <a:solidFill>
                  <a:schemeClr val="dk1"/>
                </a:solidFill>
                <a:ea typeface="Calibri"/>
                <a:cs typeface="Calibri"/>
              </a:rPr>
              <a:t>Pop &amp; Soc </a:t>
            </a: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choisi pour le kit pédagogique</a:t>
            </a:r>
            <a:endParaRPr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endParaRPr lang="fr-FR" sz="1800">
              <a:solidFill>
                <a:schemeClr val="dk1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Création par le SMS/Ined d’un template qui sera appliqué à tous les kits pédagogique LifeObs (première version livrée en septembre 2024)</a:t>
            </a:r>
            <a:endParaRPr/>
          </a:p>
          <a:p>
            <a:pPr marL="914400" lvl="1" indent="-457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endParaRPr lang="fr-FR" sz="1800">
              <a:solidFill>
                <a:schemeClr val="dk1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chemeClr val="dk1"/>
                </a:solidFill>
                <a:ea typeface="Calibri"/>
                <a:cs typeface="Calibri"/>
              </a:rPr>
              <a:t>Participation à la rédaction d’un article pour la revue « Statistique &amp; Société » avec les PUDs impliquées dans un projet URFIST visant la création de kits pédagogiques sur d'autres données 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formation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4964" y="3443903"/>
            <a:ext cx="936363" cy="606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65856" y="2636912"/>
            <a:ext cx="834195" cy="5911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7824" y="2016112"/>
            <a:ext cx="1258917" cy="47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376741" y="1484784"/>
            <a:ext cx="7300484" cy="452596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sz="2800">
                <a:solidFill>
                  <a:srgbClr val="3F3F3F"/>
                </a:solidFill>
                <a:ea typeface="Calibri"/>
                <a:cs typeface="Calibri"/>
              </a:rPr>
              <a:t>Programme d’activités à venir – 2024 - 25</a:t>
            </a:r>
            <a:endParaRPr lang="fr-FR" sz="1400" b="1">
              <a:solidFill>
                <a:srgbClr val="E52E81"/>
              </a:solidFill>
              <a:latin typeface="Arial"/>
            </a:endParaRPr>
          </a:p>
          <a:p>
            <a:pPr marL="457200" lvl="1">
              <a:buClr>
                <a:srgbClr val="3F3F3F"/>
              </a:buClr>
              <a:buSzPts val="1800"/>
              <a:defRPr/>
            </a:pPr>
            <a:endParaRPr lang="fr-FR" sz="1800">
              <a:solidFill>
                <a:srgbClr val="3F3F3F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rgbClr val="3F3F3F"/>
                </a:solidFill>
                <a:ea typeface="Calibri"/>
                <a:cs typeface="Calibri"/>
              </a:rPr>
              <a:t>Finalisation du deuxième kit pédagogique à partir de ERFI-1 : « Représentations graphiques » avec ggplot2.</a:t>
            </a:r>
            <a:endParaRPr/>
          </a:p>
          <a:p>
            <a:pPr marL="1314450" lvl="2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400">
                <a:solidFill>
                  <a:srgbClr val="3F3F3F"/>
                </a:solidFill>
                <a:ea typeface="Calibri"/>
                <a:cs typeface="Calibri"/>
              </a:rPr>
              <a:t>Test prévu lors de la semaine DATA-SHS à Bordeaux et Strasbourg en décembre 2024</a:t>
            </a:r>
            <a:endParaRPr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endParaRPr lang="fr-FR" sz="1800">
              <a:solidFill>
                <a:srgbClr val="3F3F3F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rgbClr val="3F3F3F"/>
                </a:solidFill>
                <a:ea typeface="Calibri"/>
                <a:cs typeface="Calibri"/>
              </a:rPr>
              <a:t>Diffusion du premier  kit « Initiation au traitement de données d’enquête » et du FPA ERFI-1 - Discussions en cours avec les partenaires concernant l’hébergement</a:t>
            </a:r>
            <a:endParaRPr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endParaRPr lang="fr-FR"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1800">
                <a:solidFill>
                  <a:srgbClr val="3F3F3F"/>
                </a:solidFill>
                <a:ea typeface="Calibri"/>
                <a:cs typeface="Calibri"/>
              </a:rPr>
              <a:t>Elaboration d’un troisième kit pédagogique à partir de ERFI-1 : régression logistique &gt; mi-2025</a:t>
            </a:r>
            <a:endParaRPr lang="fr-FR" sz="1400">
              <a:solidFill>
                <a:srgbClr val="3F3F3F"/>
              </a:solidFill>
              <a:ea typeface="Calibri"/>
              <a:cs typeface="Calibri"/>
            </a:endParaRPr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formation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4964" y="3443903"/>
            <a:ext cx="936363" cy="606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65856" y="2636912"/>
            <a:ext cx="834195" cy="5911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7824" y="2016112"/>
            <a:ext cx="1258917" cy="47597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1799714" y="1484784"/>
            <a:ext cx="6877510" cy="452596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sz="2800">
                <a:solidFill>
                  <a:srgbClr val="3F3F3F"/>
                </a:solidFill>
                <a:ea typeface="Calibri"/>
                <a:cs typeface="Calibri"/>
              </a:rPr>
              <a:t>Perspectives</a:t>
            </a:r>
            <a:endParaRPr lang="fr-FR" sz="1400" b="1">
              <a:solidFill>
                <a:srgbClr val="E52E81"/>
              </a:solidFill>
              <a:latin typeface="Arial"/>
            </a:endParaRPr>
          </a:p>
          <a:p>
            <a:pPr marL="457200" lvl="1">
              <a:buClr>
                <a:srgbClr val="3F3F3F"/>
              </a:buClr>
              <a:buSzPts val="1800"/>
              <a:defRPr/>
            </a:pPr>
            <a:endParaRPr lang="fr-FR" sz="1800">
              <a:solidFill>
                <a:srgbClr val="3F3F3F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2000">
                <a:solidFill>
                  <a:srgbClr val="3F3F3F"/>
                </a:solidFill>
                <a:ea typeface="Calibri"/>
                <a:cs typeface="Calibri"/>
              </a:rPr>
              <a:t>Kit pédagogique ENVIE – sortie simultanée avec le FPR </a:t>
            </a:r>
            <a:endParaRPr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2000">
                <a:solidFill>
                  <a:srgbClr val="3F3F3F"/>
                </a:solidFill>
                <a:ea typeface="Calibri"/>
                <a:cs typeface="Calibri"/>
              </a:rPr>
              <a:t>Kit pédagogique GGS2, EFE, ..</a:t>
            </a:r>
            <a:endParaRPr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2000">
                <a:solidFill>
                  <a:srgbClr val="3F3F3F"/>
                </a:solidFill>
                <a:ea typeface="Calibri"/>
                <a:cs typeface="Calibri"/>
              </a:rPr>
              <a:t>Préparation d’un modèle d’Ecole d’été autour des enquêtes </a:t>
            </a:r>
            <a:endParaRPr/>
          </a:p>
          <a:p>
            <a:pPr>
              <a:defRPr/>
            </a:pPr>
            <a:endParaRPr lang="fr-FR"/>
          </a:p>
          <a:p>
            <a:pPr marL="0" lvl="0" indent="0">
              <a:buNone/>
              <a:defRPr/>
            </a:pPr>
            <a:r>
              <a:rPr lang="fr-FR" sz="2800">
                <a:solidFill>
                  <a:srgbClr val="3F3F3F"/>
                </a:solidFill>
                <a:ea typeface="Calibri"/>
                <a:cs typeface="Calibri"/>
              </a:rPr>
              <a:t>Discussion</a:t>
            </a:r>
            <a:endParaRPr lang="fr-FR" sz="1400" b="1">
              <a:solidFill>
                <a:srgbClr val="E52E81"/>
              </a:solidFill>
              <a:latin typeface="Arial"/>
            </a:endParaRPr>
          </a:p>
          <a:p>
            <a:pPr marL="457200" lvl="1">
              <a:buClr>
                <a:srgbClr val="3F3F3F"/>
              </a:buClr>
              <a:buSzPts val="1800"/>
              <a:defRPr/>
            </a:pPr>
            <a:endParaRPr lang="fr-FR" sz="1800">
              <a:solidFill>
                <a:srgbClr val="3F3F3F"/>
              </a:solidFill>
              <a:ea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2000">
                <a:solidFill>
                  <a:srgbClr val="3F3F3F"/>
                </a:solidFill>
                <a:ea typeface="Calibri"/>
                <a:cs typeface="Calibri"/>
              </a:rPr>
              <a:t>Financement des missions associées à la diffusion et aux formations associées aux kits</a:t>
            </a:r>
            <a:endParaRPr/>
          </a:p>
          <a:p>
            <a:pPr marL="914400" lvl="1" indent="-457200">
              <a:spcBef>
                <a:spcPts val="1000"/>
              </a:spcBef>
              <a:buClr>
                <a:srgbClr val="3F3F3F"/>
              </a:buClr>
              <a:buSzPts val="1800"/>
              <a:buFont typeface="Calibri"/>
              <a:buChar char="-"/>
              <a:defRPr/>
            </a:pPr>
            <a:r>
              <a:rPr lang="fr-FR" sz="2000">
                <a:solidFill>
                  <a:srgbClr val="3F3F3F"/>
                </a:solidFill>
                <a:ea typeface="Calibri"/>
                <a:cs typeface="Calibri"/>
              </a:rPr>
              <a:t>Intégration et partenariat avec PROGEDO et Paris-Dauphine qui participent à ce WP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Département formation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72341" y="4544187"/>
            <a:ext cx="1627372" cy="228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61783" y="3717032"/>
            <a:ext cx="541096" cy="5410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37742" y="2807351"/>
            <a:ext cx="936363" cy="6060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8241" y="2071972"/>
            <a:ext cx="834195" cy="5911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86916" y="1486677"/>
            <a:ext cx="1258917" cy="475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467544" y="1412776"/>
            <a:ext cx="8208912" cy="4525963"/>
          </a:xfrm>
        </p:spPr>
        <p:txBody>
          <a:bodyPr/>
          <a:lstStyle/>
          <a:p>
            <a:pPr marL="360000">
              <a:lnSpc>
                <a:spcPts val="3500"/>
              </a:lnSpc>
              <a:buClr>
                <a:srgbClr val="00B0F0"/>
              </a:buClr>
              <a:defRPr/>
            </a:pPr>
            <a:r>
              <a:rPr lang="fr-FR" sz="2400" b="1" dirty="0">
                <a:solidFill>
                  <a:schemeClr val="tx1"/>
                </a:solidFill>
                <a:latin typeface="Calibri"/>
                <a:cs typeface="Segoe UI"/>
              </a:rPr>
              <a:t>Calendrier</a:t>
            </a:r>
            <a:endParaRPr lang="fr-FR" b="1" dirty="0"/>
          </a:p>
          <a:p>
            <a:pPr marL="760050" lvl="1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b="0" dirty="0">
                <a:solidFill>
                  <a:schemeClr val="tx1"/>
                </a:solidFill>
                <a:latin typeface="Calibri"/>
                <a:cs typeface="Segoe UI"/>
              </a:rPr>
              <a:t>Période couverte : 1</a:t>
            </a:r>
            <a:r>
              <a:rPr lang="fr-FR" sz="2000" b="0" baseline="30000" dirty="0">
                <a:solidFill>
                  <a:schemeClr val="tx1"/>
                </a:solidFill>
                <a:latin typeface="Calibri"/>
                <a:cs typeface="Segoe UI"/>
              </a:rPr>
              <a:t>er</a:t>
            </a:r>
            <a:r>
              <a:rPr lang="fr-FR" sz="2000" b="0" dirty="0">
                <a:solidFill>
                  <a:schemeClr val="tx1"/>
                </a:solidFill>
                <a:latin typeface="Calibri"/>
                <a:cs typeface="Segoe UI"/>
              </a:rPr>
              <a:t> novembre 2021 au 30 juin 2029</a:t>
            </a:r>
            <a:endParaRPr lang="fr-FR" dirty="0"/>
          </a:p>
          <a:p>
            <a:pPr marL="760050" lvl="1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b="0" dirty="0">
                <a:solidFill>
                  <a:schemeClr val="tx1"/>
                </a:solidFill>
                <a:latin typeface="Calibri"/>
                <a:cs typeface="Segoe UI"/>
              </a:rPr>
              <a:t>Durée: un peu moins de 8 ans</a:t>
            </a:r>
            <a:endParaRPr lang="fr-FR" dirty="0"/>
          </a:p>
          <a:p>
            <a:pPr marL="760050" lvl="1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b="0" dirty="0">
                <a:solidFill>
                  <a:schemeClr val="tx1"/>
                </a:solidFill>
                <a:latin typeface="Calibri"/>
                <a:cs typeface="Segoe UI"/>
              </a:rPr>
              <a:t>Quasi 3 ans écoulés</a:t>
            </a:r>
            <a:endParaRPr lang="fr-FR" dirty="0"/>
          </a:p>
          <a:p>
            <a:pPr marL="760050" lvl="1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b="0" dirty="0">
                <a:solidFill>
                  <a:schemeClr val="tx1"/>
                </a:solidFill>
                <a:latin typeface="Calibri"/>
                <a:cs typeface="Segoe UI"/>
              </a:rPr>
              <a:t>Reste 5 ans</a:t>
            </a:r>
            <a:endParaRPr lang="fr-FR" dirty="0"/>
          </a:p>
          <a:p>
            <a:pPr marL="760050" lvl="1"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b="0" dirty="0">
                <a:solidFill>
                  <a:schemeClr val="tx1"/>
                </a:solidFill>
                <a:latin typeface="Calibri"/>
                <a:cs typeface="Segoe UI"/>
              </a:rPr>
              <a:t>Une évaluation à mi-parcours, en 2025 </a:t>
            </a:r>
            <a:endParaRPr dirty="0"/>
          </a:p>
          <a:p>
            <a:pPr marL="360000">
              <a:lnSpc>
                <a:spcPts val="3500"/>
              </a:lnSpc>
              <a:buClr>
                <a:srgbClr val="00B0F0"/>
              </a:buClr>
              <a:defRPr/>
            </a:pPr>
            <a:r>
              <a:rPr lang="fr-FR" sz="2400" b="1" dirty="0">
                <a:solidFill>
                  <a:schemeClr val="tx1"/>
                </a:solidFill>
                <a:cs typeface="Segoe UI"/>
              </a:rPr>
              <a:t>Grandes actions de l’année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Collecte de 2 enquêtes (ERFI2 et </a:t>
            </a:r>
            <a:r>
              <a:rPr lang="fr-FR" sz="2000" dirty="0" err="1">
                <a:solidFill>
                  <a:schemeClr val="tx1"/>
                </a:solidFill>
                <a:cs typeface="Segoe UI"/>
              </a:rPr>
              <a:t>FamEmp</a:t>
            </a:r>
            <a:r>
              <a:rPr lang="fr-FR" sz="2000" dirty="0">
                <a:solidFill>
                  <a:schemeClr val="tx1"/>
                </a:solidFill>
                <a:cs typeface="Segoe UI"/>
              </a:rPr>
              <a:t>)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Préparation collectes à venir (GUIDE, Share, Familles)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Redéfinition périmètre géographique enquête Fécondité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Valorisation enquête Envie et préparation de sa diffusion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Production de 1 kit de formation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Travaux méthodologiques divers (multimode, anonymisation, etc.)</a:t>
            </a:r>
            <a:endParaRPr dirty="0"/>
          </a:p>
          <a:p>
            <a:pPr marL="760050" lvl="1">
              <a:spcAft>
                <a:spcPts val="300"/>
              </a:spcAft>
              <a:buClr>
                <a:srgbClr val="00B0F0"/>
              </a:buClr>
              <a:defRPr/>
            </a:pPr>
            <a:r>
              <a:rPr lang="fr-FR" sz="2000" dirty="0">
                <a:solidFill>
                  <a:schemeClr val="tx1"/>
                </a:solidFill>
                <a:cs typeface="Segoe UI"/>
              </a:rPr>
              <a:t>Traduction de questionnaires</a:t>
            </a:r>
            <a:endParaRPr dirty="0"/>
          </a:p>
          <a:p>
            <a:pPr>
              <a:defRPr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00B0F0"/>
                </a:solidFill>
              </a:rPr>
              <a:t>Point d’étape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477175" y="3738215"/>
            <a:ext cx="4427984" cy="25082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600" b="1" dirty="0">
                <a:solidFill>
                  <a:schemeClr val="tx1"/>
                </a:solidFill>
              </a:rPr>
              <a:t>Rencontres 2023-2024</a:t>
            </a:r>
            <a:endParaRPr dirty="0"/>
          </a:p>
          <a:p>
            <a:pPr marL="0" indent="0">
              <a:buNone/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17 novembre 2023 : 2ème comité de pilotage</a:t>
            </a:r>
            <a:endParaRPr dirty="0"/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 1</a:t>
            </a:r>
            <a:r>
              <a:rPr lang="fr-FR" sz="1600" baseline="30000" dirty="0">
                <a:solidFill>
                  <a:schemeClr val="tx1"/>
                </a:solidFill>
              </a:rPr>
              <a:t>er</a:t>
            </a:r>
            <a:r>
              <a:rPr lang="fr-FR" sz="1600" dirty="0">
                <a:solidFill>
                  <a:schemeClr val="tx1"/>
                </a:solidFill>
              </a:rPr>
              <a:t> décembre 2023 : Journée d’étude « Enquêter aux âges de la vie », avec plus de 180 participant.es</a:t>
            </a:r>
            <a:endParaRPr dirty="0"/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25 avril 2024 : Réunion avec les responsables de département</a:t>
            </a:r>
            <a:endParaRPr dirty="0"/>
          </a:p>
          <a:p>
            <a:pPr marL="0" indent="0">
              <a:buNone/>
              <a:defRPr/>
            </a:pPr>
            <a:endParaRPr lang="fr-FR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sz="1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600" b="1">
                <a:solidFill>
                  <a:srgbClr val="36A9E1"/>
                </a:solidFill>
              </a:rPr>
              <a:t>Actualités de LifeObs</a:t>
            </a:r>
            <a:endParaRPr lang="fr-FR" b="1">
              <a:solidFill>
                <a:srgbClr val="36A9E1"/>
              </a:solidFill>
              <a:cs typeface="Segoe UI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52120" y="3738215"/>
            <a:ext cx="3084485" cy="2313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 bwMode="auto">
          <a:xfrm>
            <a:off x="477175" y="1196975"/>
            <a:ext cx="4598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endParaRPr lang="fr-FR" sz="1600" b="0" dirty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</a:rPr>
              <a:t>Communication</a:t>
            </a:r>
            <a:endParaRPr dirty="0"/>
          </a:p>
          <a:p>
            <a:pPr>
              <a:defRPr/>
            </a:pPr>
            <a:endParaRPr lang="fr-FR" sz="1600" b="0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r>
              <a:rPr lang="fr-FR" sz="1600" b="0" dirty="0">
                <a:solidFill>
                  <a:schemeClr val="tx1"/>
                </a:solidFill>
                <a:latin typeface="Calibri"/>
              </a:rPr>
              <a:t>Site internet </a:t>
            </a:r>
            <a:r>
              <a:rPr lang="fr-FR" sz="1600" b="0" dirty="0" err="1">
                <a:solidFill>
                  <a:schemeClr val="tx1"/>
                </a:solidFill>
                <a:latin typeface="Calibri"/>
              </a:rPr>
              <a:t>LifeObs</a:t>
            </a:r>
            <a:r>
              <a:rPr lang="fr-FR" sz="1600" b="0" dirty="0">
                <a:solidFill>
                  <a:schemeClr val="tx1"/>
                </a:solidFill>
                <a:latin typeface="Calibri"/>
              </a:rPr>
              <a:t> : en cours de révision avec la venue de nouveaux contenus</a:t>
            </a:r>
            <a:endParaRPr dirty="0"/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endParaRPr lang="fr-FR" sz="1200" b="0" u="sng" dirty="0">
              <a:solidFill>
                <a:schemeClr val="tx1"/>
              </a:solidFill>
              <a:latin typeface="Calibri"/>
            </a:endParaRPr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r>
              <a:rPr lang="fr-FR" sz="1600" b="0" dirty="0">
                <a:solidFill>
                  <a:schemeClr val="tx1"/>
                </a:solidFill>
                <a:latin typeface="Calibri"/>
              </a:rPr>
              <a:t>Newsletter </a:t>
            </a:r>
            <a:r>
              <a:rPr lang="fr-FR" sz="1600" b="0" dirty="0" err="1">
                <a:solidFill>
                  <a:schemeClr val="tx1"/>
                </a:solidFill>
                <a:latin typeface="Calibri"/>
              </a:rPr>
              <a:t>LifeObs</a:t>
            </a:r>
            <a:r>
              <a:rPr lang="fr-FR" sz="1600" b="0" dirty="0">
                <a:solidFill>
                  <a:schemeClr val="tx1"/>
                </a:solidFill>
                <a:latin typeface="Calibri"/>
              </a:rPr>
              <a:t> : </a:t>
            </a:r>
            <a:endParaRPr dirty="0"/>
          </a:p>
          <a:p>
            <a:pPr marL="742950" lvl="1" indent="-285750">
              <a:buClr>
                <a:schemeClr val="accent5"/>
              </a:buClr>
              <a:buFont typeface="Calibri"/>
              <a:buChar char="‐"/>
              <a:defRPr/>
            </a:pPr>
            <a:r>
              <a:rPr lang="fr-FR" sz="1600" b="0" dirty="0">
                <a:solidFill>
                  <a:schemeClr val="tx1"/>
                </a:solidFill>
                <a:latin typeface="Calibri"/>
              </a:rPr>
              <a:t>142 abonnés</a:t>
            </a:r>
            <a:endParaRPr dirty="0"/>
          </a:p>
          <a:p>
            <a:pPr marL="742950" lvl="1" indent="-285750">
              <a:buClr>
                <a:schemeClr val="accent5"/>
              </a:buClr>
              <a:buFont typeface="Calibri"/>
              <a:buChar char="‐"/>
              <a:defRPr/>
            </a:pPr>
            <a:r>
              <a:rPr lang="fr-FR" sz="1600" b="0" dirty="0">
                <a:solidFill>
                  <a:schemeClr val="tx1"/>
                </a:solidFill>
                <a:latin typeface="Calibri"/>
              </a:rPr>
              <a:t>changement de calendrier (juin/ décembre)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597741" y="2348880"/>
            <a:ext cx="4572000" cy="25082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1600" b="1" dirty="0">
                <a:solidFill>
                  <a:schemeClr val="tx1"/>
                </a:solidFill>
              </a:rPr>
              <a:t>Rencontres à venir </a:t>
            </a:r>
            <a:endParaRPr dirty="0"/>
          </a:p>
          <a:p>
            <a:pPr marL="0" indent="0">
              <a:buNone/>
              <a:defRPr/>
            </a:pPr>
            <a:endParaRPr lang="fr-FR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16 octobre 2024 : Table ronde « Restitution des résultats d’enquête aux personnes répondantes</a:t>
            </a:r>
            <a:endParaRPr dirty="0"/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7 novembre 2024 : Comité de pilotage</a:t>
            </a:r>
            <a:endParaRPr dirty="0"/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novembre 2024 : Réunion avec responsables de départements</a:t>
            </a:r>
            <a:endParaRPr dirty="0"/>
          </a:p>
          <a:p>
            <a:pPr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dirty="0">
                <a:solidFill>
                  <a:schemeClr val="tx1"/>
                </a:solidFill>
              </a:rPr>
              <a:t>Mai 2025 : 2</a:t>
            </a:r>
            <a:r>
              <a:rPr lang="fr-FR" sz="1600" baseline="30000" dirty="0">
                <a:solidFill>
                  <a:schemeClr val="tx1"/>
                </a:solidFill>
              </a:rPr>
              <a:t>ème</a:t>
            </a:r>
            <a:r>
              <a:rPr lang="fr-FR" sz="1600" dirty="0">
                <a:solidFill>
                  <a:schemeClr val="tx1"/>
                </a:solidFill>
              </a:rPr>
              <a:t> conseil scientifique</a:t>
            </a:r>
            <a:endParaRPr dirty="0"/>
          </a:p>
          <a:p>
            <a:pPr marL="0" indent="0">
              <a:buNone/>
              <a:defRPr/>
            </a:pPr>
            <a:endParaRPr lang="fr-FR" sz="1600" b="1" dirty="0"/>
          </a:p>
          <a:p>
            <a:pPr>
              <a:defRPr/>
            </a:pPr>
            <a:endParaRPr sz="1600" dirty="0"/>
          </a:p>
          <a:p>
            <a:pPr marL="0" indent="0">
              <a:buNone/>
              <a:defRPr/>
            </a:pPr>
            <a:endParaRPr lang="fr-FR" sz="16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600" b="1">
                <a:solidFill>
                  <a:srgbClr val="36A9E1"/>
                </a:solidFill>
              </a:rPr>
              <a:t>Actualités de LifeObs</a:t>
            </a:r>
            <a:endParaRPr lang="fr-FR" b="1">
              <a:solidFill>
                <a:srgbClr val="36A9E1"/>
              </a:solidFill>
              <a:cs typeface="Segoe UI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21185" y="1772816"/>
            <a:ext cx="2808312" cy="3991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468313" y="1340768"/>
            <a:ext cx="8136135" cy="4741987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Présentation des données de l’</a:t>
            </a:r>
            <a:r>
              <a:rPr lang="fr-FR" sz="1800" dirty="0" err="1"/>
              <a:t>Equipex</a:t>
            </a:r>
            <a:r>
              <a:rPr lang="fr-FR" sz="1800" dirty="0"/>
              <a:t>:</a:t>
            </a:r>
            <a:endParaRPr dirty="0"/>
          </a:p>
          <a:p>
            <a:pPr lvl="1">
              <a:defRPr/>
            </a:pPr>
            <a:r>
              <a:rPr lang="fr-FR" sz="1800" dirty="0"/>
              <a:t>7 colloques internationaux (</a:t>
            </a:r>
            <a:r>
              <a:rPr lang="fr-FR" sz="1800" dirty="0" err="1"/>
              <a:t>European</a:t>
            </a:r>
            <a:r>
              <a:rPr lang="fr-FR" sz="1800" dirty="0"/>
              <a:t> Population </a:t>
            </a:r>
            <a:r>
              <a:rPr lang="fr-FR" sz="1800" dirty="0" err="1"/>
              <a:t>Conference</a:t>
            </a:r>
            <a:r>
              <a:rPr lang="fr-FR" sz="1800" dirty="0"/>
              <a:t>, International Workshop on Comparative Survey Design and </a:t>
            </a:r>
            <a:r>
              <a:rPr lang="fr-FR" sz="1800" dirty="0" err="1"/>
              <a:t>Implementation</a:t>
            </a:r>
            <a:r>
              <a:rPr lang="fr-FR" sz="1800" dirty="0"/>
              <a:t>, UNICEF) </a:t>
            </a:r>
            <a:endParaRPr dirty="0"/>
          </a:p>
          <a:p>
            <a:pPr lvl="1">
              <a:defRPr/>
            </a:pPr>
            <a:r>
              <a:rPr lang="fr-FR" sz="1800" dirty="0"/>
              <a:t>5 prévues fin 2024 </a:t>
            </a:r>
            <a:endParaRPr dirty="0"/>
          </a:p>
          <a:p>
            <a:pPr lvl="1">
              <a:defRPr/>
            </a:pPr>
            <a:r>
              <a:rPr lang="fr-FR" sz="1800" dirty="0"/>
              <a:t>1 formation (action nationale de formation Méthodes ET Traitements Appliqués à l’Analyse Longitudinale, ANF METAAL-SHS-2024)</a:t>
            </a:r>
            <a:endParaRPr dirty="0"/>
          </a:p>
          <a:p>
            <a:pPr lvl="1">
              <a:defRPr/>
            </a:pPr>
            <a:r>
              <a:rPr lang="fr-FR" sz="1800" dirty="0"/>
              <a:t>1 séminaire de la CNAF</a:t>
            </a:r>
            <a:endParaRPr dirty="0"/>
          </a:p>
          <a:p>
            <a:pPr lvl="1">
              <a:defRPr/>
            </a:pPr>
            <a:r>
              <a:rPr lang="fr-FR" sz="1800" dirty="0"/>
              <a:t>1 publication + 1 traduction en anglais à venir</a:t>
            </a:r>
            <a:endParaRPr dirty="0"/>
          </a:p>
          <a:p>
            <a:pPr>
              <a:defRPr/>
            </a:pPr>
            <a:endParaRPr lang="fr-FR" sz="1800" dirty="0"/>
          </a:p>
          <a:p>
            <a:pPr>
              <a:buFont typeface="Arial"/>
              <a:buChar char="•"/>
              <a:defRPr/>
            </a:pPr>
            <a:r>
              <a:rPr lang="fr-FR" sz="1800" dirty="0"/>
              <a:t>Résultats à partir des données produites: </a:t>
            </a:r>
            <a:endParaRPr dirty="0"/>
          </a:p>
          <a:p>
            <a:pPr lvl="1">
              <a:defRPr/>
            </a:pPr>
            <a:r>
              <a:rPr lang="fr-FR" sz="1800" dirty="0"/>
              <a:t>20 communications à colloques et journées d’étude </a:t>
            </a:r>
            <a:endParaRPr dirty="0"/>
          </a:p>
          <a:p>
            <a:pPr lvl="1">
              <a:defRPr/>
            </a:pPr>
            <a:r>
              <a:rPr lang="fr-FR" sz="1800" dirty="0"/>
              <a:t>5 publications académiques</a:t>
            </a:r>
            <a:endParaRPr dirty="0"/>
          </a:p>
          <a:p>
            <a:pPr lvl="1">
              <a:defRPr/>
            </a:pPr>
            <a:r>
              <a:rPr lang="fr-FR" sz="1800" dirty="0"/>
              <a:t>2 notes de synthèse</a:t>
            </a:r>
            <a:endParaRPr dirty="0"/>
          </a:p>
          <a:p>
            <a:pPr lvl="1">
              <a:defRPr/>
            </a:pPr>
            <a:r>
              <a:rPr lang="fr-FR" sz="1800" dirty="0"/>
              <a:t>1 ouvrage à paraître en 2025 + articles</a:t>
            </a:r>
            <a:endParaRPr dirty="0"/>
          </a:p>
          <a:p>
            <a:pPr lvl="1"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3 formations liées au premier kit pédagogique</a:t>
            </a:r>
            <a:endParaRPr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/>
              <a:t>3 thèses en cours + 2 qui débutent ; 3 post-doctorats ; 3 stages de master</a:t>
            </a:r>
            <a:endParaRPr dirty="0"/>
          </a:p>
          <a:p>
            <a:pPr>
              <a:defRPr/>
            </a:pPr>
            <a:endParaRPr sz="1800" dirty="0"/>
          </a:p>
          <a:p>
            <a:pPr marL="0" indent="0">
              <a:buNone/>
              <a:defRPr/>
            </a:pPr>
            <a:endParaRPr lang="fr-FR" sz="1800" dirty="0"/>
          </a:p>
          <a:p>
            <a:pPr marL="0" indent="0">
              <a:buNone/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>
              <a:buFont typeface="Arial"/>
              <a:buChar char="•"/>
              <a:defRPr/>
            </a:pPr>
            <a:endParaRPr lang="fr-FR" sz="1800" dirty="0"/>
          </a:p>
          <a:p>
            <a:pPr>
              <a:buFont typeface="Arial"/>
              <a:buChar char="•"/>
              <a:defRPr/>
            </a:pPr>
            <a:endParaRPr lang="fr-FR" sz="1800" dirty="0"/>
          </a:p>
          <a:p>
            <a:pPr>
              <a:buFont typeface="Arial"/>
              <a:buChar char="•"/>
              <a:defRPr/>
            </a:pPr>
            <a:endParaRPr lang="fr-FR" sz="1800" dirty="0"/>
          </a:p>
          <a:p>
            <a:pPr>
              <a:buFont typeface="Arial"/>
              <a:buChar char="•"/>
              <a:defRPr/>
            </a:pPr>
            <a:endParaRPr lang="fr-FR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300" b="1">
                <a:solidFill>
                  <a:srgbClr val="36A9E1"/>
                </a:solidFill>
              </a:rPr>
              <a:t>Valorisation du projet</a:t>
            </a:r>
            <a:endParaRPr lang="fr-FR" sz="3300" b="1">
              <a:solidFill>
                <a:srgbClr val="36A9E1"/>
              </a:solidFill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5" name="Espace réservé du texte 6"/>
          <p:cNvSpPr/>
          <p:nvPr/>
        </p:nvSpPr>
        <p:spPr bwMode="auto">
          <a:xfrm>
            <a:off x="2339752" y="4005064"/>
            <a:ext cx="74504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  <a:p>
            <a:pPr marL="342900" indent="-342900">
              <a:spcBef>
                <a:spcPts val="0"/>
              </a:spcBef>
              <a:buClr>
                <a:srgbClr val="DE3831"/>
              </a:buClr>
              <a:defRPr/>
            </a:pPr>
            <a:endParaRPr lang="fr-FR" sz="2000" b="0" i="1">
              <a:solidFill>
                <a:schemeClr val="tx1"/>
              </a:solidFill>
              <a:latin typeface="Calibri"/>
              <a:cs typeface="Segoe UI"/>
            </a:endParaRPr>
          </a:p>
        </p:txBody>
      </p:sp>
      <p:sp>
        <p:nvSpPr>
          <p:cNvPr id="161795" name="Rectangle 2"/>
          <p:cNvSpPr txBox="1">
            <a:spLocks noChangeArrowheads="1"/>
          </p:cNvSpPr>
          <p:nvPr/>
        </p:nvSpPr>
        <p:spPr bwMode="auto">
          <a:xfrm>
            <a:off x="1619672" y="323060"/>
            <a:ext cx="8387976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500"/>
              </a:lnSpc>
              <a:defRPr/>
            </a:pPr>
            <a:endParaRPr sz="3600"/>
          </a:p>
        </p:txBody>
      </p:sp>
      <p:sp>
        <p:nvSpPr>
          <p:cNvPr id="2" name="Rectangle 1"/>
          <p:cNvSpPr/>
          <p:nvPr/>
        </p:nvSpPr>
        <p:spPr bwMode="auto">
          <a:xfrm>
            <a:off x="395536" y="1670563"/>
            <a:ext cx="59766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1600" b="0">
              <a:solidFill>
                <a:srgbClr val="000000"/>
              </a:solidFill>
              <a:latin typeface="Calibri"/>
            </a:endParaRPr>
          </a:p>
          <a:p>
            <a:pPr>
              <a:defRPr/>
            </a:pPr>
            <a:r>
              <a:rPr lang="fr-FR" sz="1600" b="0">
                <a:solidFill>
                  <a:srgbClr val="000000"/>
                </a:solidFill>
                <a:latin typeface="Calibri"/>
              </a:rPr>
              <a:t> </a:t>
            </a:r>
            <a:endParaRPr sz="1600" b="0">
              <a:latin typeface="Calibri"/>
            </a:endParaRPr>
          </a:p>
          <a:p>
            <a:pPr>
              <a:buClr>
                <a:schemeClr val="accent5"/>
              </a:buClr>
              <a:defRPr/>
            </a:pPr>
            <a:r>
              <a:rPr lang="fr-FR" sz="1600" b="0">
                <a:solidFill>
                  <a:schemeClr val="tx1"/>
                </a:solidFill>
                <a:latin typeface="Calibri"/>
              </a:rPr>
              <a:t>Pour tous travaux mobilisant l’une des 7 enquêtes de LifeObs OU des travaux communs relatifs aux grands objectifs des départements :</a:t>
            </a:r>
            <a:endParaRPr/>
          </a:p>
          <a:p>
            <a:pPr>
              <a:buClr>
                <a:schemeClr val="accent5"/>
              </a:buClr>
              <a:defRPr/>
            </a:pPr>
            <a:endParaRPr lang="fr-FR" sz="1600" b="0">
              <a:solidFill>
                <a:schemeClr val="tx1"/>
              </a:solidFill>
              <a:latin typeface="Calibri"/>
            </a:endParaRPr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r>
              <a:rPr lang="fr-FR" sz="1600" b="0">
                <a:solidFill>
                  <a:schemeClr val="tx1"/>
                </a:solidFill>
                <a:latin typeface="Calibri"/>
              </a:rPr>
              <a:t>Publications  : </a:t>
            </a:r>
            <a:r>
              <a:rPr lang="fr-FR" sz="1600" b="0" i="1">
                <a:solidFill>
                  <a:schemeClr val="tx1"/>
                </a:solidFill>
                <a:latin typeface="Calibri"/>
              </a:rPr>
              <a:t>Ce travail a bénéficié d'une aide de l’État gérée par l'Agence Nationale de la Recherche au titre de France 2030 portant la référence ANR-21-ESRE-0037.</a:t>
            </a:r>
            <a:endParaRPr/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endParaRPr sz="1600" b="0">
              <a:latin typeface="Calibri"/>
            </a:endParaRPr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r>
              <a:rPr lang="fr-FR" sz="1600" b="0">
                <a:solidFill>
                  <a:schemeClr val="tx1"/>
                </a:solidFill>
                <a:latin typeface="Calibri"/>
              </a:rPr>
              <a:t>Publications sans financement (Insee) : </a:t>
            </a:r>
            <a:r>
              <a:rPr lang="fr-FR" sz="1600" b="0" i="1">
                <a:solidFill>
                  <a:schemeClr val="tx1"/>
                </a:solidFill>
                <a:latin typeface="Calibri"/>
              </a:rPr>
              <a:t>Ce travail est réalisé dans le cadre du programme LifeObs soutenu par l'Agence Nationale de la Recherche au titre de France 2030 portant la référence ANR-21-ESRE-0037. </a:t>
            </a:r>
            <a:endParaRPr sz="1600" b="0" i="1">
              <a:latin typeface="Calibri"/>
            </a:endParaRPr>
          </a:p>
          <a:p>
            <a:pPr>
              <a:defRPr/>
            </a:pPr>
            <a:endParaRPr lang="fr-FR" sz="1600" b="0">
              <a:solidFill>
                <a:schemeClr val="tx1"/>
              </a:solidFill>
              <a:latin typeface="Calibri"/>
            </a:endParaRPr>
          </a:p>
          <a:p>
            <a:pPr marL="285750" indent="-285750">
              <a:buClr>
                <a:schemeClr val="accent5"/>
              </a:buClr>
              <a:buFont typeface="Arial"/>
              <a:buChar char="•"/>
              <a:defRPr/>
            </a:pPr>
            <a:r>
              <a:rPr lang="fr-FR" sz="1600" b="0">
                <a:solidFill>
                  <a:schemeClr val="tx1"/>
                </a:solidFill>
                <a:latin typeface="Calibri"/>
              </a:rPr>
              <a:t>Dans les communications  : intégrer le logo « France 2030 »</a:t>
            </a:r>
            <a:endParaRPr lang="fr-FR" sz="1600" b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>
              <a:defRPr/>
            </a:pPr>
            <a:endParaRPr lang="fr-FR" sz="1600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>
          <a:xfrm>
            <a:off x="467544" y="220354"/>
            <a:ext cx="7559675" cy="922337"/>
          </a:xfrm>
        </p:spPr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Rappel des mentions LifeObs </a:t>
            </a:r>
            <a:endParaRPr lang="fr-FR" b="1"/>
          </a:p>
        </p:txBody>
      </p:sp>
      <p:pic>
        <p:nvPicPr>
          <p:cNvPr id="10" name="Image 9"/>
          <p:cNvPicPr/>
          <p:nvPr/>
        </p:nvPicPr>
        <p:blipFill>
          <a:blip r:embed="rId3"/>
          <a:stretch/>
        </p:blipFill>
        <p:spPr bwMode="auto">
          <a:xfrm>
            <a:off x="6986124" y="2263581"/>
            <a:ext cx="1095096" cy="1101607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/>
          <a:stretch/>
        </p:blipFill>
        <p:spPr bwMode="auto">
          <a:xfrm>
            <a:off x="7067095" y="4149079"/>
            <a:ext cx="1097645" cy="11016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 bwMode="auto">
          <a:xfrm>
            <a:off x="323528" y="1412776"/>
            <a:ext cx="8208912" cy="488600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r-FR" sz="1800" b="1" dirty="0"/>
              <a:t>Sur fonds </a:t>
            </a:r>
            <a:r>
              <a:rPr lang="fr-FR" sz="1800" b="1" dirty="0" err="1"/>
              <a:t>LifeObs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Mathilde </a:t>
            </a:r>
            <a:r>
              <a:rPr lang="fr-FR" sz="1800" b="1" dirty="0" err="1"/>
              <a:t>Danniel</a:t>
            </a:r>
            <a:r>
              <a:rPr lang="fr-FR" sz="1800" dirty="0"/>
              <a:t>: Chargée d’études sur l’enquête </a:t>
            </a:r>
            <a:r>
              <a:rPr lang="fr-FR" sz="1800" dirty="0" err="1"/>
              <a:t>FamEmp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Zoé Perron</a:t>
            </a:r>
            <a:r>
              <a:rPr lang="fr-FR" sz="1800" dirty="0"/>
              <a:t>: Chargée d’études pour l’enquête </a:t>
            </a:r>
            <a:r>
              <a:rPr lang="fr-FR" sz="1800" dirty="0" err="1"/>
              <a:t>Eurocohort</a:t>
            </a:r>
            <a:r>
              <a:rPr lang="fr-FR" sz="1800" dirty="0"/>
              <a:t> 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Lucas Bourcier</a:t>
            </a:r>
            <a:r>
              <a:rPr lang="fr-FR" sz="1800" dirty="0"/>
              <a:t>: Ingénieur d’études pour la mise à disposition d’enquête </a:t>
            </a:r>
            <a:endParaRPr sz="4000"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Anna </a:t>
            </a:r>
            <a:r>
              <a:rPr lang="fr-FR" sz="1800" b="1" dirty="0" err="1"/>
              <a:t>Sidorets</a:t>
            </a:r>
            <a:r>
              <a:rPr lang="fr-FR" sz="1800" dirty="0"/>
              <a:t>: Ingénieure d'études pour le département Diffusion (remplace  Ami Katherine </a:t>
            </a:r>
            <a:r>
              <a:rPr lang="fr-FR" sz="1800" dirty="0" err="1"/>
              <a:t>Saji</a:t>
            </a:r>
            <a:r>
              <a:rPr lang="fr-FR" sz="1800" dirty="0"/>
              <a:t>)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Cécile Allain</a:t>
            </a:r>
            <a:r>
              <a:rPr lang="fr-FR" sz="1800" dirty="0"/>
              <a:t>: coordinatrice générale (remplace Sabine Mélèze)</a:t>
            </a:r>
            <a:endParaRPr dirty="0"/>
          </a:p>
          <a:p>
            <a:pPr>
              <a:defRPr/>
            </a:pPr>
            <a:endParaRPr lang="fr-FR" sz="1800" dirty="0"/>
          </a:p>
          <a:p>
            <a:pPr>
              <a:spcAft>
                <a:spcPts val="600"/>
              </a:spcAft>
              <a:defRPr/>
            </a:pPr>
            <a:r>
              <a:rPr lang="fr-FR" sz="1800" b="1" dirty="0"/>
              <a:t>Hors fonds </a:t>
            </a:r>
            <a:r>
              <a:rPr lang="fr-FR" sz="1800" b="1" dirty="0" err="1"/>
              <a:t>LifeObs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Albane </a:t>
            </a:r>
            <a:r>
              <a:rPr lang="fr-FR" sz="1800" b="1" dirty="0" err="1"/>
              <a:t>Gourdol</a:t>
            </a:r>
            <a:r>
              <a:rPr lang="fr-FR" sz="1800" dirty="0"/>
              <a:t>: Responsable du département Collecte (remplace Thomas </a:t>
            </a:r>
            <a:r>
              <a:rPr lang="fr-FR" sz="1800" dirty="0" err="1"/>
              <a:t>Merly</a:t>
            </a:r>
            <a:r>
              <a:rPr lang="fr-FR" sz="1800" dirty="0"/>
              <a:t>-Alpa)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Thomas </a:t>
            </a:r>
            <a:r>
              <a:rPr lang="fr-FR" sz="1800" b="1" dirty="0" err="1"/>
              <a:t>Merly</a:t>
            </a:r>
            <a:r>
              <a:rPr lang="fr-FR" sz="1800" b="1" dirty="0"/>
              <a:t>-Alpa</a:t>
            </a:r>
            <a:r>
              <a:rPr lang="fr-FR" sz="1800" dirty="0"/>
              <a:t>: Responsable du département Innovation (remplace Gwennaelle </a:t>
            </a:r>
            <a:r>
              <a:rPr lang="fr-FR" sz="1800" dirty="0" err="1"/>
              <a:t>Brilhault</a:t>
            </a:r>
            <a:r>
              <a:rPr lang="fr-FR" sz="1800" dirty="0"/>
              <a:t>)</a:t>
            </a:r>
            <a:endParaRPr sz="4000"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Guillaume Carette</a:t>
            </a:r>
            <a:r>
              <a:rPr lang="fr-FR" sz="1800" dirty="0"/>
              <a:t>: statisticien pour l’analyse des enquêtes multimodes</a:t>
            </a:r>
            <a:endParaRPr dirty="0"/>
          </a:p>
          <a:p>
            <a:pPr lvl="1">
              <a:spcAft>
                <a:spcPts val="600"/>
              </a:spcAft>
              <a:defRPr/>
            </a:pPr>
            <a:r>
              <a:rPr lang="fr-FR" sz="1800" b="1" dirty="0"/>
              <a:t>Pierre Depardieu</a:t>
            </a:r>
            <a:r>
              <a:rPr lang="fr-FR" sz="1800" dirty="0"/>
              <a:t>: secrétaire général du projet Share</a:t>
            </a:r>
            <a:endParaRPr dirty="0"/>
          </a:p>
          <a:p>
            <a:pPr>
              <a:defRPr/>
            </a:pPr>
            <a:endParaRPr lang="fr-FR" sz="1600" dirty="0">
              <a:highlight>
                <a:srgbClr val="FFFF00"/>
              </a:highlight>
            </a:endParaRPr>
          </a:p>
          <a:p>
            <a:pPr>
              <a:defRPr/>
            </a:pPr>
            <a:endParaRPr sz="1600" dirty="0"/>
          </a:p>
          <a:p>
            <a:pPr marL="0" indent="0">
              <a:buNone/>
              <a:defRPr/>
            </a:pPr>
            <a:endParaRPr lang="fr-FR" sz="16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b="1">
                <a:solidFill>
                  <a:srgbClr val="36A9E1"/>
                </a:solidFill>
                <a:cs typeface="Segoe UI"/>
              </a:rPr>
              <a:t>Ils.elles ont rejoint LifeObs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n2</Template>
  <TotalTime>563</TotalTime>
  <Words>2938</Words>
  <Application>Microsoft Office PowerPoint</Application>
  <DocSecurity>0</DocSecurity>
  <PresentationFormat>Affichage à l'écran (4:3)</PresentationFormat>
  <Paragraphs>575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Courier New</vt:lpstr>
      <vt:lpstr>Segoe UI</vt:lpstr>
      <vt:lpstr>Symbol</vt:lpstr>
      <vt:lpstr>Times New Roman</vt:lpstr>
      <vt:lpstr>Wingdings</vt:lpstr>
      <vt:lpstr>n2</vt:lpstr>
      <vt:lpstr>Présentation PowerPoint</vt:lpstr>
      <vt:lpstr>Ordre du jour</vt:lpstr>
      <vt:lpstr>Ouverture et actualités de LifeObs </vt:lpstr>
      <vt:lpstr>Point d’étape</vt:lpstr>
      <vt:lpstr>Actualités de LifeObs</vt:lpstr>
      <vt:lpstr>Actualités de LifeObs</vt:lpstr>
      <vt:lpstr>Valorisation du projet</vt:lpstr>
      <vt:lpstr>Rappel des mentions LifeObs </vt:lpstr>
      <vt:lpstr>Ils.elles ont rejoint LifeObs</vt:lpstr>
      <vt:lpstr>9,6% du budget ANR consommé au 31/12/2023</vt:lpstr>
      <vt:lpstr>Budget prévisionnel dépenses ANR 2024</vt:lpstr>
      <vt:lpstr>Nouveaux autres financement 2024</vt:lpstr>
      <vt:lpstr>Suivi administratif et financier du projet</vt:lpstr>
      <vt:lpstr>Suivi administratif et financier du projet</vt:lpstr>
      <vt:lpstr>Suivi administratif et financier du projet</vt:lpstr>
      <vt:lpstr>Actualités et programme de travail des départements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Actualités et programme de travail des départements</vt:lpstr>
      <vt:lpstr>Présentation PowerPoint</vt:lpstr>
      <vt:lpstr>Présentation PowerPoint</vt:lpstr>
      <vt:lpstr>Présentation PowerPoint</vt:lpstr>
      <vt:lpstr>Présentation PowerPoint</vt:lpstr>
      <vt:lpstr>Actualités et programme de travail des départements</vt:lpstr>
      <vt:lpstr>Département diffusion</vt:lpstr>
      <vt:lpstr>Département diffusion</vt:lpstr>
      <vt:lpstr>Département diffusion</vt:lpstr>
      <vt:lpstr>Département diffusion</vt:lpstr>
      <vt:lpstr>Actualités et programme de travail des départements</vt:lpstr>
      <vt:lpstr>Département formation</vt:lpstr>
      <vt:lpstr>Département formation</vt:lpstr>
      <vt:lpstr>Département formation</vt:lpstr>
      <vt:lpstr>Département formation</vt:lpstr>
      <vt:lpstr>Département 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lancement Life Obs</dc:title>
  <dc:subject/>
  <dc:creator>Microsoft Office User</dc:creator>
  <cp:keywords/>
  <dc:description/>
  <cp:lastModifiedBy>Cécile ALLAIN</cp:lastModifiedBy>
  <cp:revision>357</cp:revision>
  <dcterms:created xsi:type="dcterms:W3CDTF">2022-01-28T11:10:03Z</dcterms:created>
  <dcterms:modified xsi:type="dcterms:W3CDTF">2024-10-29T11:22:00Z</dcterms:modified>
  <cp:category/>
  <dc:identifier/>
  <cp:contentStatus/>
  <dc:language/>
  <cp:version/>
</cp:coreProperties>
</file>