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9144000" cy="6858000"/>
  <p:defaultTextStyle>
    <a:defPPr>
      <a:defRPr lang="fr-FR"/>
    </a:defPPr>
    <a:lvl1pPr algn="l">
      <a:spcBef>
        <a:spcPts val="0"/>
      </a:spcBef>
      <a:spcAft>
        <a:spcPts val="0"/>
      </a:spcAft>
      <a:defRPr sz="1400" b="1">
        <a:solidFill>
          <a:srgbClr val="E52E81"/>
        </a:solidFill>
        <a:latin typeface="Arial"/>
        <a:ea typeface="+mn-ea"/>
        <a:cs typeface="+mn-cs"/>
      </a:defRPr>
    </a:lvl1pPr>
    <a:lvl2pPr marL="457200" algn="l">
      <a:spcBef>
        <a:spcPts val="0"/>
      </a:spcBef>
      <a:spcAft>
        <a:spcPts val="0"/>
      </a:spcAft>
      <a:defRPr sz="1400" b="1">
        <a:solidFill>
          <a:srgbClr val="E52E81"/>
        </a:solidFill>
        <a:latin typeface="Arial"/>
        <a:ea typeface="+mn-ea"/>
        <a:cs typeface="+mn-cs"/>
      </a:defRPr>
    </a:lvl2pPr>
    <a:lvl3pPr marL="914400" algn="l">
      <a:spcBef>
        <a:spcPts val="0"/>
      </a:spcBef>
      <a:spcAft>
        <a:spcPts val="0"/>
      </a:spcAft>
      <a:defRPr sz="1400" b="1">
        <a:solidFill>
          <a:srgbClr val="E52E81"/>
        </a:solidFill>
        <a:latin typeface="Arial"/>
        <a:ea typeface="+mn-ea"/>
        <a:cs typeface="+mn-cs"/>
      </a:defRPr>
    </a:lvl3pPr>
    <a:lvl4pPr marL="1371600" algn="l">
      <a:spcBef>
        <a:spcPts val="0"/>
      </a:spcBef>
      <a:spcAft>
        <a:spcPts val="0"/>
      </a:spcAft>
      <a:defRPr sz="1400" b="1">
        <a:solidFill>
          <a:srgbClr val="E52E81"/>
        </a:solidFill>
        <a:latin typeface="Arial"/>
        <a:ea typeface="+mn-ea"/>
        <a:cs typeface="+mn-cs"/>
      </a:defRPr>
    </a:lvl4pPr>
    <a:lvl5pPr marL="1828800" algn="l">
      <a:spcBef>
        <a:spcPts val="0"/>
      </a:spcBef>
      <a:spcAft>
        <a:spcPts val="0"/>
      </a:spcAft>
      <a:defRPr sz="1400" b="1">
        <a:solidFill>
          <a:srgbClr val="E52E81"/>
        </a:solidFill>
        <a:latin typeface="Arial"/>
        <a:ea typeface="+mn-ea"/>
        <a:cs typeface="+mn-cs"/>
      </a:defRPr>
    </a:lvl5pPr>
    <a:lvl6pPr marL="2286000" algn="l" defTabSz="914400">
      <a:defRPr sz="1400" b="1">
        <a:solidFill>
          <a:srgbClr val="E52E81"/>
        </a:solidFill>
        <a:latin typeface="Arial"/>
        <a:ea typeface="+mn-ea"/>
        <a:cs typeface="+mn-cs"/>
      </a:defRPr>
    </a:lvl6pPr>
    <a:lvl7pPr marL="2743200" algn="l" defTabSz="914400">
      <a:defRPr sz="1400" b="1">
        <a:solidFill>
          <a:srgbClr val="E52E81"/>
        </a:solidFill>
        <a:latin typeface="Arial"/>
        <a:ea typeface="+mn-ea"/>
        <a:cs typeface="+mn-cs"/>
      </a:defRPr>
    </a:lvl7pPr>
    <a:lvl8pPr marL="3200400" algn="l" defTabSz="914400">
      <a:defRPr sz="1400" b="1">
        <a:solidFill>
          <a:srgbClr val="E52E81"/>
        </a:solidFill>
        <a:latin typeface="Arial"/>
        <a:ea typeface="+mn-ea"/>
        <a:cs typeface="+mn-cs"/>
      </a:defRPr>
    </a:lvl8pPr>
    <a:lvl9pPr marL="3657600" algn="l" defTabSz="914400">
      <a:defRPr sz="1400" b="1">
        <a:solidFill>
          <a:srgbClr val="E52E81"/>
        </a:solidFill>
        <a:latin typeface="Arial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/>
    <p:restoredTop sz="94686"/>
  </p:normalViewPr>
  <p:slideViewPr>
    <p:cSldViewPr>
      <p:cViewPr varScale="1">
        <p:scale>
          <a:sx n="106" d="100"/>
          <a:sy n="106" d="100"/>
        </p:scale>
        <p:origin x="184" y="8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ctrTitle"/>
          </p:nvPr>
        </p:nvSpPr>
        <p:spPr bwMode="auto">
          <a:xfrm>
            <a:off x="1475656" y="2492896"/>
            <a:ext cx="7200800" cy="432048"/>
          </a:xfrm>
          <a:prstGeom prst="rect">
            <a:avLst/>
          </a:prstGeom>
        </p:spPr>
        <p:txBody>
          <a:bodyPr tIns="0" rIns="0" bIns="0"/>
          <a:lstStyle>
            <a:lvl1pPr algn="l">
              <a:defRPr sz="2800" b="1">
                <a:solidFill>
                  <a:schemeClr val="tx1">
                    <a:lumMod val="85000"/>
                    <a:lumOff val="15000"/>
                  </a:schemeClr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475656" y="2996952"/>
            <a:ext cx="7200800" cy="288032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Calibri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" name="Espace réservé du texte 22"/>
          <p:cNvSpPr>
            <a:spLocks noGrp="1"/>
          </p:cNvSpPr>
          <p:nvPr>
            <p:ph type="body" sz="quarter" idx="10"/>
          </p:nvPr>
        </p:nvSpPr>
        <p:spPr bwMode="auto">
          <a:xfrm>
            <a:off x="1475656" y="3645024"/>
            <a:ext cx="7200800" cy="1152128"/>
          </a:xfrm>
          <a:prstGeom prst="rect">
            <a:avLst/>
          </a:prstGeom>
        </p:spPr>
        <p:txBody>
          <a:bodyPr lIns="0" tIns="0" rIns="0" bIns="0"/>
          <a:lstStyle>
            <a:lvl1pPr algn="l">
              <a:buFontTx/>
              <a:buNone/>
              <a:defRPr sz="16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algn="l">
              <a:buFontTx/>
              <a:buNone/>
              <a:defRPr sz="1600"/>
            </a:lvl2pPr>
            <a:lvl3pPr algn="l">
              <a:buFontTx/>
              <a:buNone/>
              <a:defRPr sz="1600"/>
            </a:lvl3pPr>
            <a:lvl4pPr algn="l">
              <a:buFontTx/>
              <a:buNone/>
              <a:defRPr sz="1600"/>
            </a:lvl4pPr>
            <a:lvl5pPr algn="l">
              <a:buFontTx/>
              <a:buNone/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8384" y="116632"/>
            <a:ext cx="1029330" cy="108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V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u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467544" y="273050"/>
            <a:ext cx="3024336" cy="995710"/>
          </a:xfrm>
        </p:spPr>
        <p:txBody>
          <a:bodyPr tIns="108000" anchor="t"/>
          <a:lstStyle>
            <a:lvl1pPr algn="l">
              <a:defRPr sz="2000" b="1">
                <a:solidFill>
                  <a:srgbClr val="36A9E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3634176" y="273051"/>
            <a:ext cx="5040560" cy="6108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467544" y="1268760"/>
            <a:ext cx="3024336" cy="485740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13967E4-931E-DA49-A261-53CBEAB1CA6F}" type="slidenum">
              <a:rPr lang="fr-FR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588042" y="44624"/>
            <a:ext cx="555958" cy="58226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Image avec légen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>
          <a:xfrm>
            <a:off x="1619672" y="4800600"/>
            <a:ext cx="58326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 bwMode="auto">
          <a:xfrm>
            <a:off x="1619672" y="332656"/>
            <a:ext cx="5832648" cy="4394919"/>
          </a:xfrm>
        </p:spPr>
        <p:txBody>
          <a:bodyPr lIns="0" tIns="0" rIns="0" bIns="4680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r>
              <a:rPr lang="fr-FR"/>
              <a:t>Cliquez sur l'icône pour ajouter une image</a:t>
            </a:r>
            <a:endParaRPr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auto">
          <a:xfrm>
            <a:off x="1619672" y="5367338"/>
            <a:ext cx="5832648" cy="804862"/>
          </a:xfrm>
        </p:spPr>
        <p:txBody>
          <a:bodyPr lIns="0" tIns="46800" bIns="4680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7" name="Espace réservé du pied de page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numéro de diapositive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B09BF4A-3A4C-E449-8A7E-DBED29530117}" type="slidenum">
              <a:rPr lang="fr-FR"/>
              <a:t>‹N°›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113961" y="116632"/>
            <a:ext cx="1029330" cy="108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re et texte vertic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9C46FA0-FAE7-454C-80A4-64C594107F84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Titre vertical et tex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A5C9B26-189D-8746-A276-22549D85138B}" type="slidenum">
              <a:rPr lang="fr-FR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6" name="Connecteur droit 10"/>
          <p:cNvCxnSpPr>
            <a:cxnSpLocks noChangeShapeType="1"/>
          </p:cNvCxnSpPr>
          <p:nvPr/>
        </p:nvCxnSpPr>
        <p:spPr bwMode="auto">
          <a:xfrm>
            <a:off x="1476375" y="2349500"/>
            <a:ext cx="503238" cy="0"/>
          </a:xfrm>
          <a:prstGeom prst="line">
            <a:avLst/>
          </a:prstGeom>
          <a:noFill/>
          <a:ln w="6350" algn="ctr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7" name="Connecteur droit 11"/>
          <p:cNvCxnSpPr>
            <a:cxnSpLocks noChangeShapeType="1"/>
          </p:cNvCxnSpPr>
          <p:nvPr/>
        </p:nvCxnSpPr>
        <p:spPr bwMode="auto">
          <a:xfrm>
            <a:off x="1476375" y="3500438"/>
            <a:ext cx="503238" cy="0"/>
          </a:xfrm>
          <a:prstGeom prst="line">
            <a:avLst/>
          </a:prstGeom>
          <a:noFill/>
          <a:ln w="6350" algn="ctr">
            <a:solidFill>
              <a:schemeClr val="bg1"/>
            </a:solidFill>
            <a:round/>
            <a:headEnd/>
            <a:tailEnd/>
          </a:ln>
        </p:spPr>
      </p:cxnSp>
      <p:sp>
        <p:nvSpPr>
          <p:cNvPr id="8" name="Titre 1"/>
          <p:cNvSpPr>
            <a:spLocks noGrp="1"/>
          </p:cNvSpPr>
          <p:nvPr>
            <p:ph type="ctrTitle"/>
          </p:nvPr>
        </p:nvSpPr>
        <p:spPr bwMode="auto">
          <a:xfrm>
            <a:off x="1475656" y="2492896"/>
            <a:ext cx="7200800" cy="432048"/>
          </a:xfrm>
          <a:prstGeom prst="rect">
            <a:avLst/>
          </a:prstGeom>
        </p:spPr>
        <p:txBody>
          <a:bodyPr tIns="0" rIns="0" bIns="0"/>
          <a:lstStyle>
            <a:lvl1pPr algn="l">
              <a:defRPr sz="2800" b="1">
                <a:solidFill>
                  <a:srgbClr val="36A9E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475656" y="2996952"/>
            <a:ext cx="7200800" cy="288032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marL="0" indent="0" algn="l">
              <a:buNone/>
              <a:defRPr sz="2000">
                <a:solidFill>
                  <a:schemeClr val="bg1"/>
                </a:solidFill>
                <a:latin typeface="Calibri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" name="Espace réservé du texte 22"/>
          <p:cNvSpPr>
            <a:spLocks noGrp="1"/>
          </p:cNvSpPr>
          <p:nvPr>
            <p:ph type="body" sz="quarter" idx="10"/>
          </p:nvPr>
        </p:nvSpPr>
        <p:spPr bwMode="auto">
          <a:xfrm>
            <a:off x="1475656" y="3645024"/>
            <a:ext cx="7200800" cy="1152128"/>
          </a:xfrm>
          <a:prstGeom prst="rect">
            <a:avLst/>
          </a:prstGeom>
        </p:spPr>
        <p:txBody>
          <a:bodyPr lIns="0" tIns="0" rIns="0" bIns="0"/>
          <a:lstStyle>
            <a:lvl1pPr algn="l">
              <a:buFontTx/>
              <a:buNone/>
              <a:defRPr sz="1600">
                <a:solidFill>
                  <a:schemeClr val="bg1"/>
                </a:solidFill>
              </a:defRPr>
            </a:lvl1pPr>
            <a:lvl2pPr algn="l">
              <a:buFontTx/>
              <a:buNone/>
              <a:defRPr sz="1600"/>
            </a:lvl2pPr>
            <a:lvl3pPr algn="l">
              <a:buFontTx/>
              <a:buNone/>
              <a:defRPr sz="1600"/>
            </a:lvl3pPr>
            <a:lvl4pPr algn="l">
              <a:buFontTx/>
              <a:buNone/>
              <a:defRPr sz="1600"/>
            </a:lvl4pPr>
            <a:lvl5pPr algn="l">
              <a:buFontTx/>
              <a:buNone/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8385" y="116632"/>
            <a:ext cx="1029330" cy="108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4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cxnSp>
        <p:nvCxnSpPr>
          <p:cNvPr id="6" name="Connecteur droit 10"/>
          <p:cNvCxnSpPr>
            <a:cxnSpLocks noChangeShapeType="1"/>
          </p:cNvCxnSpPr>
          <p:nvPr/>
        </p:nvCxnSpPr>
        <p:spPr bwMode="auto">
          <a:xfrm>
            <a:off x="1476375" y="2349500"/>
            <a:ext cx="503238" cy="0"/>
          </a:xfrm>
          <a:prstGeom prst="line">
            <a:avLst/>
          </a:prstGeom>
          <a:noFill/>
          <a:ln w="6350" algn="ctr">
            <a:solidFill>
              <a:srgbClr val="37424A"/>
            </a:solidFill>
            <a:round/>
            <a:headEnd/>
            <a:tailEnd/>
          </a:ln>
        </p:spPr>
      </p:cxnSp>
      <p:cxnSp>
        <p:nvCxnSpPr>
          <p:cNvPr id="7" name="Connecteur droit 11"/>
          <p:cNvCxnSpPr>
            <a:cxnSpLocks noChangeShapeType="1"/>
          </p:cNvCxnSpPr>
          <p:nvPr/>
        </p:nvCxnSpPr>
        <p:spPr bwMode="auto">
          <a:xfrm>
            <a:off x="1476375" y="3500438"/>
            <a:ext cx="503238" cy="0"/>
          </a:xfrm>
          <a:prstGeom prst="line">
            <a:avLst/>
          </a:prstGeom>
          <a:noFill/>
          <a:ln w="6350" algn="ctr">
            <a:solidFill>
              <a:srgbClr val="37424A"/>
            </a:solidFill>
            <a:round/>
            <a:headEnd/>
            <a:tailEnd/>
          </a:ln>
        </p:spPr>
      </p:cxnSp>
      <p:sp>
        <p:nvSpPr>
          <p:cNvPr id="8" name="Titre 1"/>
          <p:cNvSpPr>
            <a:spLocks noGrp="1"/>
          </p:cNvSpPr>
          <p:nvPr>
            <p:ph type="ctrTitle"/>
          </p:nvPr>
        </p:nvSpPr>
        <p:spPr bwMode="auto">
          <a:xfrm>
            <a:off x="1475656" y="2492896"/>
            <a:ext cx="7200800" cy="432048"/>
          </a:xfrm>
          <a:prstGeom prst="rect">
            <a:avLst/>
          </a:prstGeom>
        </p:spPr>
        <p:txBody>
          <a:bodyPr tIns="0" rIns="0" bIns="0"/>
          <a:lstStyle>
            <a:lvl1pPr algn="l">
              <a:defRPr sz="2800" b="1">
                <a:solidFill>
                  <a:srgbClr val="36A9E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475656" y="2996952"/>
            <a:ext cx="7200800" cy="288032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marL="0" indent="0" algn="l">
              <a:buNone/>
              <a:defRPr sz="2000">
                <a:solidFill>
                  <a:srgbClr val="37424A"/>
                </a:solidFill>
                <a:latin typeface="Calibri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" name="Espace réservé du texte 22"/>
          <p:cNvSpPr>
            <a:spLocks noGrp="1"/>
          </p:cNvSpPr>
          <p:nvPr>
            <p:ph type="body" sz="quarter" idx="10"/>
          </p:nvPr>
        </p:nvSpPr>
        <p:spPr bwMode="auto">
          <a:xfrm>
            <a:off x="1475656" y="3645024"/>
            <a:ext cx="7200800" cy="1152128"/>
          </a:xfrm>
          <a:prstGeom prst="rect">
            <a:avLst/>
          </a:prstGeom>
        </p:spPr>
        <p:txBody>
          <a:bodyPr lIns="0" tIns="0" rIns="0" bIns="0"/>
          <a:lstStyle>
            <a:lvl1pPr algn="l">
              <a:buFontTx/>
              <a:buNone/>
              <a:defRPr sz="1600">
                <a:solidFill>
                  <a:srgbClr val="37424A"/>
                </a:solidFill>
              </a:defRPr>
            </a:lvl1pPr>
            <a:lvl2pPr algn="l">
              <a:buFontTx/>
              <a:buNone/>
              <a:defRPr sz="1600"/>
            </a:lvl2pPr>
            <a:lvl3pPr algn="l">
              <a:buFontTx/>
              <a:buNone/>
              <a:defRPr sz="1600"/>
            </a:lvl3pPr>
            <a:lvl4pPr algn="l">
              <a:buFontTx/>
              <a:buNone/>
              <a:defRPr sz="1600"/>
            </a:lvl4pPr>
            <a:lvl5pPr algn="l">
              <a:buFontTx/>
              <a:buNone/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8384" y="116632"/>
            <a:ext cx="1029330" cy="10801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5_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Titre 1"/>
          <p:cNvSpPr>
            <a:spLocks noGrp="1"/>
          </p:cNvSpPr>
          <p:nvPr>
            <p:ph type="ctrTitle"/>
          </p:nvPr>
        </p:nvSpPr>
        <p:spPr bwMode="auto">
          <a:xfrm>
            <a:off x="1475656" y="2492896"/>
            <a:ext cx="7200800" cy="432048"/>
          </a:xfrm>
          <a:prstGeom prst="rect">
            <a:avLst/>
          </a:prstGeom>
        </p:spPr>
        <p:txBody>
          <a:bodyPr tIns="0" rIns="0" bIns="0"/>
          <a:lstStyle>
            <a:lvl1pPr algn="l">
              <a:defRPr sz="2800" b="1">
                <a:solidFill>
                  <a:srgbClr val="36A9E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 bwMode="auto">
          <a:xfrm>
            <a:off x="1475656" y="2996952"/>
            <a:ext cx="7200800" cy="288032"/>
          </a:xfrm>
          <a:prstGeom prst="rect">
            <a:avLst/>
          </a:prstGeom>
          <a:noFill/>
        </p:spPr>
        <p:txBody>
          <a:bodyPr lIns="0" tIns="0" rIns="0" bIns="0" anchor="ctr"/>
          <a:lstStyle>
            <a:lvl1pPr marL="0" indent="0" algn="l">
              <a:buNone/>
              <a:defRPr sz="2000">
                <a:solidFill>
                  <a:srgbClr val="37424A"/>
                </a:solidFill>
                <a:latin typeface="Calibri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sp>
        <p:nvSpPr>
          <p:cNvPr id="14" name="Espace réservé du texte 22"/>
          <p:cNvSpPr>
            <a:spLocks noGrp="1"/>
          </p:cNvSpPr>
          <p:nvPr>
            <p:ph type="body" sz="quarter" idx="10"/>
          </p:nvPr>
        </p:nvSpPr>
        <p:spPr bwMode="auto">
          <a:xfrm>
            <a:off x="1475656" y="3645024"/>
            <a:ext cx="7200800" cy="1152128"/>
          </a:xfrm>
          <a:prstGeom prst="rect">
            <a:avLst/>
          </a:prstGeom>
        </p:spPr>
        <p:txBody>
          <a:bodyPr lIns="0" tIns="0" rIns="0" bIns="0"/>
          <a:lstStyle>
            <a:lvl1pPr algn="l">
              <a:buFontTx/>
              <a:buNone/>
              <a:defRPr sz="1600">
                <a:solidFill>
                  <a:srgbClr val="37424A"/>
                </a:solidFill>
              </a:defRPr>
            </a:lvl1pPr>
            <a:lvl2pPr algn="l">
              <a:buFontTx/>
              <a:buNone/>
              <a:defRPr sz="1600"/>
            </a:lvl2pPr>
            <a:lvl3pPr algn="l">
              <a:buFontTx/>
              <a:buNone/>
              <a:defRPr sz="1600"/>
            </a:lvl3pPr>
            <a:lvl4pPr algn="l">
              <a:buFontTx/>
              <a:buNone/>
              <a:defRPr sz="1600"/>
            </a:lvl4pPr>
            <a:lvl5pPr algn="l">
              <a:buFontTx/>
              <a:buNone/>
              <a:defRPr sz="1600"/>
            </a:lvl5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8028384" y="116632"/>
            <a:ext cx="1027610" cy="107831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Diapositive de tit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3644900"/>
            <a:ext cx="9144000" cy="32131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defRPr/>
            </a:pPr>
            <a:endParaRPr lang="fr-FR"/>
          </a:p>
        </p:txBody>
      </p:sp>
      <p:cxnSp>
        <p:nvCxnSpPr>
          <p:cNvPr id="6" name="Connecteur droit 11"/>
          <p:cNvCxnSpPr>
            <a:cxnSpLocks noChangeShapeType="1"/>
          </p:cNvCxnSpPr>
          <p:nvPr/>
        </p:nvCxnSpPr>
        <p:spPr bwMode="auto">
          <a:xfrm>
            <a:off x="468313" y="2492375"/>
            <a:ext cx="503237" cy="0"/>
          </a:xfrm>
          <a:prstGeom prst="line">
            <a:avLst/>
          </a:prstGeom>
          <a:noFill/>
          <a:ln w="6350" algn="ctr">
            <a:solidFill>
              <a:srgbClr val="37424A"/>
            </a:solidFill>
            <a:round/>
            <a:headEnd/>
            <a:tailEnd/>
          </a:ln>
        </p:spPr>
      </p:cxnSp>
      <p:cxnSp>
        <p:nvCxnSpPr>
          <p:cNvPr id="7" name="Connecteur droit 12"/>
          <p:cNvCxnSpPr>
            <a:cxnSpLocks noChangeShapeType="1"/>
          </p:cNvCxnSpPr>
          <p:nvPr/>
        </p:nvCxnSpPr>
        <p:spPr bwMode="auto">
          <a:xfrm>
            <a:off x="468313" y="3644900"/>
            <a:ext cx="503237" cy="0"/>
          </a:xfrm>
          <a:prstGeom prst="line">
            <a:avLst/>
          </a:prstGeom>
          <a:noFill/>
          <a:ln w="6350" algn="ctr">
            <a:solidFill>
              <a:srgbClr val="37424A"/>
            </a:solidFill>
            <a:round/>
            <a:headEnd/>
            <a:tailEnd/>
          </a:ln>
        </p:spPr>
      </p:cxnSp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>
          <a:xfrm>
            <a:off x="467544" y="2636912"/>
            <a:ext cx="8208912" cy="432048"/>
          </a:xfrm>
        </p:spPr>
        <p:txBody>
          <a:bodyPr tIns="0" rIns="0" bIns="0">
            <a:normAutofit/>
          </a:bodyPr>
          <a:lstStyle>
            <a:lvl1pPr>
              <a:defRPr sz="2800" b="1">
                <a:solidFill>
                  <a:srgbClr val="36A9E1"/>
                </a:solidFill>
              </a:defRPr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>
          <a:xfrm>
            <a:off x="467544" y="3140968"/>
            <a:ext cx="8208912" cy="288032"/>
          </a:xfrm>
        </p:spPr>
        <p:txBody>
          <a:bodyPr lIns="0" anchor="ctr">
            <a:noAutofit/>
          </a:bodyPr>
          <a:lstStyle>
            <a:lvl1pPr marL="0" indent="0" algn="l">
              <a:buNone/>
              <a:defRPr sz="2000">
                <a:solidFill>
                  <a:srgbClr val="37424A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fr-FR"/>
              <a:t>Modifiez le style des sous-titres du masque</a:t>
            </a:r>
            <a:endParaRPr/>
          </a:p>
        </p:txBody>
      </p:sp>
      <p:pic>
        <p:nvPicPr>
          <p:cNvPr id="9" name="Image 8"/>
          <p:cNvPicPr/>
          <p:nvPr userDrawn="1"/>
        </p:nvPicPr>
        <p:blipFill>
          <a:blip r:embed="rId2"/>
          <a:stretch/>
        </p:blipFill>
        <p:spPr bwMode="auto">
          <a:xfrm>
            <a:off x="8460432" y="6165304"/>
            <a:ext cx="505460" cy="495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itre et contenu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467544" y="1556792"/>
            <a:ext cx="8208912" cy="4525963"/>
          </a:xfrm>
        </p:spPr>
        <p:txBody>
          <a:bodyPr/>
          <a:lstStyle/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Deux contenu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 bwMode="auto">
          <a:xfrm>
            <a:off x="467544" y="155679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44008" y="155679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pic>
        <p:nvPicPr>
          <p:cNvPr id="7" name="Image 6"/>
          <p:cNvPicPr/>
          <p:nvPr userDrawn="1"/>
        </p:nvPicPr>
        <p:blipFill>
          <a:blip r:embed="rId2"/>
          <a:stretch/>
        </p:blipFill>
        <p:spPr bwMode="auto">
          <a:xfrm>
            <a:off x="8532440" y="6246178"/>
            <a:ext cx="505460" cy="4959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a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67544" y="155679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6A9E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 bwMode="auto">
          <a:xfrm>
            <a:off x="467544" y="220486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 bwMode="auto">
          <a:xfrm>
            <a:off x="4644008" y="155679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6A9E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 bwMode="auto">
          <a:xfrm>
            <a:off x="4644008" y="220486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fr-FR"/>
              <a:t>Modifier les styles du texte du masque</a:t>
            </a:r>
            <a:br>
              <a:rPr lang="fr-FR"/>
            </a:br>
            <a:r>
              <a:rPr lang="fr-FR"/>
              <a:t>Deuxième niveau</a:t>
            </a:r>
            <a:br>
              <a:rPr lang="fr-FR"/>
            </a:br>
            <a:r>
              <a:rPr lang="fr-FR"/>
              <a:t>Troisième niveau</a:t>
            </a:r>
            <a:br>
              <a:rPr lang="fr-FR"/>
            </a:br>
            <a:r>
              <a:rPr lang="fr-FR"/>
              <a:t>Quatrième niveau</a:t>
            </a:r>
            <a:br>
              <a:rPr lang="fr-FR"/>
            </a:br>
            <a:r>
              <a:rPr lang="fr-FR"/>
              <a:t>Cinquième niveau</a:t>
            </a:r>
            <a:endParaRPr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re seu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Modifiez le style du titre</a:t>
            </a:r>
            <a:endParaRPr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68313" y="274638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Cliquez pour modifier le style du titre</a:t>
            </a:r>
            <a:endParaRPr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68313" y="1557337"/>
            <a:ext cx="8207375" cy="452596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fr-FR"/>
              <a:t>Cliquez pour modifier les styles du texte du masque</a:t>
            </a:r>
            <a:endParaRPr/>
          </a:p>
          <a:p>
            <a:pPr lvl="1">
              <a:defRPr/>
            </a:pPr>
            <a:r>
              <a:rPr lang="fr-FR"/>
              <a:t>Deuxième niveau</a:t>
            </a:r>
            <a:endParaRPr/>
          </a:p>
          <a:p>
            <a:pPr lvl="2">
              <a:defRPr/>
            </a:pPr>
            <a:r>
              <a:rPr lang="fr-FR"/>
              <a:t>Troisième niveau</a:t>
            </a:r>
            <a:endParaRPr/>
          </a:p>
          <a:p>
            <a:pPr lvl="3">
              <a:defRPr/>
            </a:pPr>
            <a:r>
              <a:rPr lang="fr-FR"/>
              <a:t>Quatrième niveau</a:t>
            </a:r>
            <a:endParaRPr/>
          </a:p>
          <a:p>
            <a:pPr lvl="4">
              <a:defRPr/>
            </a:pPr>
            <a:r>
              <a:rPr lang="fr-FR"/>
              <a:t>Cinquième niveau</a:t>
            </a:r>
            <a:endParaRPr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auto">
          <a:xfrm>
            <a:off x="2195513" y="6381750"/>
            <a:ext cx="5400675" cy="3603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defRPr sz="1000" b="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auto">
          <a:xfrm>
            <a:off x="7596188" y="6381750"/>
            <a:ext cx="1079500" cy="3603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ts val="0"/>
              </a:spcBef>
              <a:defRPr sz="1000" b="0">
                <a:solidFill>
                  <a:srgbClr val="898989"/>
                </a:solidFill>
                <a:latin typeface="Calibri"/>
              </a:defRPr>
            </a:lvl1pPr>
          </a:lstStyle>
          <a:p>
            <a:pPr>
              <a:defRPr/>
            </a:pPr>
            <a:fld id="{06453DC4-511D-D549-A0A1-A1BCAEF267E3}" type="slidenum">
              <a:rPr lang="fr-FR"/>
              <a:t>‹N°›</a:t>
            </a:fld>
            <a:endParaRPr lang="fr-FR"/>
          </a:p>
        </p:txBody>
      </p:sp>
      <p:cxnSp>
        <p:nvCxnSpPr>
          <p:cNvPr id="9" name="Connecteur droit 8"/>
          <p:cNvCxnSpPr>
            <a:cxnSpLocks/>
          </p:cNvCxnSpPr>
          <p:nvPr/>
        </p:nvCxnSpPr>
        <p:spPr bwMode="auto">
          <a:xfrm>
            <a:off x="468313" y="1196975"/>
            <a:ext cx="8207375" cy="0"/>
          </a:xfrm>
          <a:prstGeom prst="line">
            <a:avLst/>
          </a:prstGeom>
          <a:ln w="6350">
            <a:solidFill>
              <a:srgbClr val="37424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 7"/>
          <p:cNvPicPr>
            <a:picLocks noChangeAspect="1"/>
          </p:cNvPicPr>
          <p:nvPr userDrawn="1"/>
        </p:nvPicPr>
        <p:blipFill>
          <a:blip r:embed="rId16"/>
          <a:stretch/>
        </p:blipFill>
        <p:spPr bwMode="auto">
          <a:xfrm>
            <a:off x="8028384" y="116632"/>
            <a:ext cx="1029330" cy="1080120"/>
          </a:xfrm>
          <a:prstGeom prst="rect">
            <a:avLst/>
          </a:prstGeom>
        </p:spPr>
      </p:pic>
      <p:pic>
        <p:nvPicPr>
          <p:cNvPr id="10" name="Image 9"/>
          <p:cNvPicPr/>
          <p:nvPr userDrawn="1"/>
        </p:nvPicPr>
        <p:blipFill>
          <a:blip r:embed="rId17"/>
          <a:stretch/>
        </p:blipFill>
        <p:spPr bwMode="auto">
          <a:xfrm>
            <a:off x="8486629" y="6195692"/>
            <a:ext cx="505460" cy="49593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/>
  <p:txStyles>
    <p:titleStyle>
      <a:lvl1pPr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+mj-lt"/>
          <a:ea typeface="+mj-ea"/>
          <a:cs typeface="+mj-cs"/>
        </a:defRPr>
      </a:lvl1pPr>
      <a:lvl2pPr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2pPr>
      <a:lvl3pPr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3pPr>
      <a:lvl4pPr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4pPr>
      <a:lvl5pPr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5pPr>
      <a:lvl6pPr marL="457200"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6pPr>
      <a:lvl7pPr marL="914400"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7pPr>
      <a:lvl8pPr marL="1371600"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8pPr>
      <a:lvl9pPr marL="1828800" algn="l">
        <a:spcBef>
          <a:spcPts val="0"/>
        </a:spcBef>
        <a:spcAft>
          <a:spcPts val="0"/>
        </a:spcAft>
        <a:defRPr sz="3600">
          <a:solidFill>
            <a:srgbClr val="37424A"/>
          </a:solidFill>
          <a:latin typeface="Calibri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Clr>
          <a:srgbClr val="36A9E1"/>
        </a:buClr>
        <a:buFont typeface="Arial"/>
        <a:buChar char="•"/>
        <a:defRPr sz="3200">
          <a:solidFill>
            <a:srgbClr val="37424A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Clr>
          <a:srgbClr val="36A9E1"/>
        </a:buClr>
        <a:buFont typeface="Calibri"/>
        <a:buChar char="→"/>
        <a:defRPr sz="2800">
          <a:solidFill>
            <a:srgbClr val="37424A"/>
          </a:solidFill>
          <a:latin typeface="+mn-lt"/>
          <a:ea typeface="+mn-ea"/>
          <a:cs typeface="+mn-cs"/>
        </a:defRPr>
      </a:lvl2pPr>
      <a:lvl3pPr marL="1143000" indent="-228600" algn="l">
        <a:spcBef>
          <a:spcPts val="0"/>
        </a:spcBef>
        <a:spcAft>
          <a:spcPts val="0"/>
        </a:spcAft>
        <a:buClr>
          <a:srgbClr val="36A9E1"/>
        </a:buClr>
        <a:buFont typeface="Calibri"/>
        <a:buChar char="–"/>
        <a:defRPr sz="2400">
          <a:solidFill>
            <a:srgbClr val="37424A"/>
          </a:solidFill>
          <a:latin typeface="+mn-lt"/>
          <a:ea typeface="+mn-ea"/>
          <a:cs typeface="+mn-cs"/>
        </a:defRPr>
      </a:lvl3pPr>
      <a:lvl4pPr marL="1600200" indent="-228600" algn="l">
        <a:spcBef>
          <a:spcPts val="0"/>
        </a:spcBef>
        <a:spcAft>
          <a:spcPts val="0"/>
        </a:spcAft>
        <a:buClr>
          <a:srgbClr val="37424A"/>
        </a:buClr>
        <a:buFont typeface="Arial"/>
        <a:buChar char="+"/>
        <a:defRPr sz="2000">
          <a:solidFill>
            <a:srgbClr val="37424A"/>
          </a:solidFill>
          <a:latin typeface="+mn-lt"/>
          <a:ea typeface="+mn-ea"/>
          <a:cs typeface="+mn-cs"/>
        </a:defRPr>
      </a:lvl4pPr>
      <a:lvl5pPr marL="2057400" indent="-228600" algn="l">
        <a:spcBef>
          <a:spcPts val="0"/>
        </a:spcBef>
        <a:spcAft>
          <a:spcPts val="0"/>
        </a:spcAft>
        <a:buClr>
          <a:srgbClr val="37424A"/>
        </a:buClr>
        <a:buFont typeface="Arial"/>
        <a:buChar char="›"/>
        <a:defRPr sz="2000">
          <a:solidFill>
            <a:srgbClr val="37424A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ifeobs.site.ined.fr/" TargetMode="Externa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ata.progedo.dev/" TargetMode="Externa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1253820" y="4108961"/>
            <a:ext cx="7450488" cy="972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lnSpc>
                <a:spcPts val="3500"/>
              </a:lnSpc>
              <a:defRPr/>
            </a:pPr>
            <a:r>
              <a:rPr lang="fr-FR" sz="2400">
                <a:solidFill>
                  <a:srgbClr val="36A9E1"/>
                </a:solidFill>
                <a:cs typeface="Segoe UI"/>
              </a:rPr>
              <a:t>Assemblée plénière 17 octobre 2023</a:t>
            </a:r>
            <a:endParaRPr lang="fr-FR" sz="2400"/>
          </a:p>
          <a:p>
            <a:pPr marL="342900" indent="-342900" algn="ctr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332087" y="2324791"/>
            <a:ext cx="7811913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r>
              <a:rPr lang="fr-FR" sz="2800">
                <a:solidFill>
                  <a:srgbClr val="36A9E1"/>
                </a:solidFill>
                <a:cs typeface="Segoe UI"/>
              </a:rPr>
              <a:t>LifeObs: Life Course Observatory</a:t>
            </a:r>
            <a:r>
              <a:rPr lang="fr-FR" sz="1800">
                <a:solidFill>
                  <a:srgbClr val="000000"/>
                </a:solidFill>
                <a:latin typeface="Calibri"/>
                <a:ea typeface="Times New Roman"/>
              </a:rPr>
              <a:t> </a:t>
            </a:r>
            <a:endParaRPr/>
          </a:p>
          <a:p>
            <a:pPr>
              <a:lnSpc>
                <a:spcPts val="3500"/>
              </a:lnSpc>
              <a:defRPr/>
            </a:pPr>
            <a:r>
              <a:rPr lang="fr-FR" sz="2800">
                <a:solidFill>
                  <a:srgbClr val="36A9E1"/>
                </a:solidFill>
                <a:latin typeface="Calibri"/>
                <a:ea typeface="Times New Roman"/>
              </a:rPr>
              <a:t>Actualités et programmes de travail des départements</a:t>
            </a:r>
            <a:endParaRPr sz="2000">
              <a:solidFill>
                <a:srgbClr val="36A9E1"/>
              </a:solidFill>
            </a:endParaRPr>
          </a:p>
        </p:txBody>
      </p:sp>
      <p:pic>
        <p:nvPicPr>
          <p:cNvPr id="14" name="Image 13"/>
          <p:cNvPicPr/>
          <p:nvPr/>
        </p:nvPicPr>
        <p:blipFill>
          <a:blip r:embed="rId2"/>
          <a:stretch/>
        </p:blipFill>
        <p:spPr bwMode="auto">
          <a:xfrm>
            <a:off x="1229757" y="6288690"/>
            <a:ext cx="5760720" cy="48387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Actualités des enquêtes</a:t>
            </a:r>
            <a:endParaRPr lang="fr-FR" b="1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23960" y="1340768"/>
            <a:ext cx="9020040" cy="512931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fr-FR" sz="1800">
              <a:solidFill>
                <a:srgbClr val="00B0F0"/>
              </a:solidFill>
              <a:cs typeface="Segoe UI"/>
            </a:endParaRPr>
          </a:p>
          <a:p>
            <a:pPr>
              <a:defRPr/>
            </a:pPr>
            <a:r>
              <a:rPr lang="fr-FR" sz="1800">
                <a:solidFill>
                  <a:srgbClr val="00B0F0"/>
                </a:solidFill>
                <a:cs typeface="Segoe UI"/>
              </a:rPr>
              <a:t>Enquêtes terminées :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ENVIE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Collecte terminée (à suivre)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GUIDE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Pilote terminé, collecte dans cinq pays (Croatie, Irlande, Finlande, Slovénie et France), un peu moins de 750 questionnaires, terrain s’est bien déroulé.</a:t>
            </a:r>
            <a:endParaRPr/>
          </a:p>
          <a:p>
            <a:pPr>
              <a:defRPr/>
            </a:pPr>
            <a:endParaRPr lang="fr-FR" sz="1800">
              <a:solidFill>
                <a:srgbClr val="00B0F0"/>
              </a:solidFill>
              <a:cs typeface="Segoe UI"/>
            </a:endParaRPr>
          </a:p>
          <a:p>
            <a:pPr>
              <a:defRPr/>
            </a:pPr>
            <a:r>
              <a:rPr lang="fr-FR" sz="1800">
                <a:solidFill>
                  <a:srgbClr val="00B0F0"/>
                </a:solidFill>
                <a:cs typeface="Segoe UI"/>
              </a:rPr>
              <a:t>Enquêtes en cours :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ERFI2 et FamEmp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lancement des répétitions générales des enquêtes en septembre/octobre, avant les terrains en 2024.</a:t>
            </a:r>
            <a:br>
              <a:rPr lang="fr-FR" sz="1800" b="0">
                <a:solidFill>
                  <a:schemeClr val="tx1"/>
                </a:solidFill>
                <a:cs typeface="Segoe UI"/>
              </a:rPr>
            </a:br>
            <a:r>
              <a:rPr lang="fr-FR" sz="1800" b="0">
                <a:solidFill>
                  <a:schemeClr val="tx1"/>
                </a:solidFill>
                <a:cs typeface="Segoe UI"/>
              </a:rPr>
              <a:t>Décalage sur FamEmp lié au temps de programmation, questionnaires un peu longs, et soucis Arcep (voir ci-après)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r>
              <a:rPr lang="fr-FR" sz="1800">
                <a:solidFill>
                  <a:srgbClr val="00B0F0"/>
                </a:solidFill>
                <a:cs typeface="Segoe UI"/>
              </a:rPr>
              <a:t>Enquêtes en préparation :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SHARE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V10 à venir début 2024, en cours de préparation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Familles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pilote à venir en 2024, puis terrain en 2025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cs typeface="Segoe UI"/>
              </a:rPr>
              <a:t>Fécondité : </a:t>
            </a:r>
            <a:r>
              <a:rPr lang="fr-FR" sz="1800" b="0">
                <a:solidFill>
                  <a:schemeClr val="tx1"/>
                </a:solidFill>
                <a:cs typeface="Segoe UI"/>
              </a:rPr>
              <a:t>travail de finalisation des questionnaires, pour une phase de tests en 2024/2025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Actualités des enquêtes</a:t>
            </a:r>
            <a:endParaRPr lang="fr-FR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5796136" y="1412776"/>
            <a:ext cx="1676691" cy="578756"/>
          </a:xfrm>
          <a:prstGeom prst="rect">
            <a:avLst/>
          </a:prstGeom>
        </p:spPr>
      </p:pic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61504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fr-FR" sz="1800">
              <a:solidFill>
                <a:srgbClr val="00B0F0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ARCEP : Autorité de régulation des télécoms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Loi démarchage (protection du consommateur) de 2022 (décrets début 2023) :</a:t>
            </a:r>
            <a:endParaRPr/>
          </a:p>
          <a:p>
            <a:pPr marL="800280" lvl="1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Volet 1 : interdiction démarchage le week-end, en soirée, etc. -&gt; concerne uniquement le démarchage (nous ne sommes pas concernés)</a:t>
            </a:r>
            <a:endParaRPr/>
          </a:p>
          <a:p>
            <a:pPr marL="800280" lvl="1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Volet 2 : restriction de l’usage de certains numéros appelants -&gt; sans limite sur l’usage fait de l’appel (démarchage, don du sang, </a:t>
            </a:r>
            <a:r>
              <a:rPr lang="fr-FR" sz="1800" b="0" spc="-1">
                <a:solidFill>
                  <a:srgbClr val="00B0F0"/>
                </a:solidFill>
                <a:latin typeface="Arial"/>
                <a:cs typeface="Arial"/>
              </a:rPr>
              <a:t>enquêtes</a:t>
            </a: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…)</a:t>
            </a:r>
            <a:endParaRPr/>
          </a:p>
          <a:p>
            <a:pPr marL="457560" lvl="1">
              <a:spcBef>
                <a:spcPts val="200"/>
              </a:spcBef>
              <a:buClr>
                <a:srgbClr val="DE3831"/>
              </a:buClr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457560" lvl="1">
              <a:spcBef>
                <a:spcPts val="200"/>
              </a:spcBef>
              <a:buClr>
                <a:srgbClr val="DE3831"/>
              </a:buClr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Source : décision n°2022-1583 de l’ARCEP (</a:t>
            </a:r>
            <a:r>
              <a:rPr lang="fr-FR" sz="1800" b="0" i="1" spc="-1">
                <a:solidFill>
                  <a:prstClr val="black"/>
                </a:solidFill>
                <a:latin typeface="Arial"/>
                <a:cs typeface="Arial"/>
              </a:rPr>
              <a:t>https://www.arcep.fr/uploads/tx_gsavis/22-1583.pdf</a:t>
            </a: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) en application de la loi 2021-1485 du 15 novembre 2021 visant à réduire l’empreinte environnementale du numérique, cherche à réduire les nuisances liées au démarchage téléphonique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sujet « Arcep »</a:t>
            </a:r>
            <a:endParaRPr lang="fr-FR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352928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fr-FR" sz="1800">
              <a:solidFill>
                <a:srgbClr val="00B0F0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Introduction des NPV (Numéros Polyvalents Vérifiés), commençant par 01 62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Détectés automatiquement comme spams par certains tél/opérateurs;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Identifiés dans la presse, exemple Parisien, BFM ; 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sujet « Arcep »</a:t>
            </a:r>
            <a:endParaRPr lang="fr-FR" b="1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043608" y="2780928"/>
            <a:ext cx="3841846" cy="1748615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1059513" y="4638888"/>
            <a:ext cx="3928844" cy="177605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760472" y="2934926"/>
            <a:ext cx="3068945" cy="253574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352928" cy="60272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endParaRPr lang="fr-FR" sz="1800">
              <a:solidFill>
                <a:srgbClr val="00B0F0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NPV ou non pour nos appels ?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Le sujet a été identifié depuis fin 2022 ; échange le 23 janvier 2023 Ined-Arcep : dès lors que la programmation n’est pas automatique (« predictive »), pas besoin de NPV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Mais rebondissement en septembre 2023 : ce serait plus complexe que cela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sujet « Arcep »</a:t>
            </a:r>
            <a:endParaRPr lang="fr-FR" b="1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385761" y="2852936"/>
            <a:ext cx="6641458" cy="263412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sujet « Arcep »</a:t>
            </a:r>
            <a:endParaRPr lang="fr-FR" b="1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345839" y="1484149"/>
            <a:ext cx="6651312" cy="5041828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352928" cy="5437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 marL="360" lvl="0">
              <a:spcBef>
                <a:spcPts val="200"/>
              </a:spcBef>
              <a:buClr>
                <a:srgbClr val="DE3831"/>
              </a:buClr>
              <a:defRPr/>
            </a:pPr>
            <a:endParaRPr lang="fr-FR" sz="2000" spc="-1">
              <a:solidFill>
                <a:srgbClr val="00B0F0"/>
              </a:solidFill>
              <a:latin typeface="Arial"/>
              <a:cs typeface="Arial"/>
            </a:endParaRPr>
          </a:p>
          <a:p>
            <a:pPr marL="360" lvl="0">
              <a:spcBef>
                <a:spcPts val="200"/>
              </a:spcBef>
              <a:buClr>
                <a:srgbClr val="DE3831"/>
              </a:buClr>
              <a:defRPr/>
            </a:pPr>
            <a:r>
              <a:rPr lang="fr-FR" sz="2000" spc="-1">
                <a:solidFill>
                  <a:srgbClr val="00B0F0"/>
                </a:solidFill>
                <a:latin typeface="Arial"/>
                <a:cs typeface="Arial"/>
              </a:rPr>
              <a:t>Quel impact pour LifeObs ?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Pour </a:t>
            </a:r>
            <a:r>
              <a:rPr lang="fr-FR" sz="1800" spc="-1">
                <a:solidFill>
                  <a:prstClr val="black"/>
                </a:solidFill>
                <a:latin typeface="Arial"/>
                <a:cs typeface="Arial"/>
              </a:rPr>
              <a:t>ERFI 2</a:t>
            </a: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 : décision de recourir au système « preview » manuel pour la répétition générale. Selon Ipsos, 30/40% de temps supplémentaire de codage. Quelle décision pour le terrain 2024 ?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Pour </a:t>
            </a:r>
            <a:r>
              <a:rPr lang="fr-FR" sz="1800" spc="-1">
                <a:solidFill>
                  <a:prstClr val="black"/>
                </a:solidFill>
                <a:latin typeface="Arial"/>
                <a:cs typeface="Arial"/>
              </a:rPr>
              <a:t>FamEmp</a:t>
            </a: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 : RG en système hybride, « progressif » pour la plupart, « preview » pour les « bloqueurs » : combien, qui sont-ils, sont-ils bien identifiés ? A explorer avant le terrain 2024.</a:t>
            </a:r>
            <a:endParaRPr/>
          </a:p>
          <a:p>
            <a:pPr marL="800280" lvl="1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Dans les deux cas, quel surcoût ? Quel effet sur le calendrier ?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Un sujet pour d’autres enquêtes : </a:t>
            </a:r>
            <a:r>
              <a:rPr lang="fr-FR" sz="1800" spc="-1">
                <a:solidFill>
                  <a:prstClr val="black"/>
                </a:solidFill>
                <a:latin typeface="Arial"/>
                <a:cs typeface="Arial"/>
              </a:rPr>
              <a:t>Familles</a:t>
            </a:r>
            <a:r>
              <a:rPr lang="fr-FR" sz="1800" b="0" spc="-1">
                <a:solidFill>
                  <a:prstClr val="black"/>
                </a:solidFill>
                <a:latin typeface="Arial"/>
                <a:cs typeface="Arial"/>
              </a:rPr>
              <a:t>, </a:t>
            </a:r>
            <a:r>
              <a:rPr lang="fr-FR" sz="1800" spc="-1">
                <a:solidFill>
                  <a:prstClr val="black"/>
                </a:solidFill>
                <a:latin typeface="Arial"/>
                <a:cs typeface="Arial"/>
              </a:rPr>
              <a:t>Fécondité</a:t>
            </a:r>
            <a:endParaRPr/>
          </a:p>
          <a:p>
            <a:pPr marL="343080" lvl="0" indent="-342720">
              <a:spcBef>
                <a:spcPts val="200"/>
              </a:spcBef>
              <a:buClr>
                <a:srgbClr val="DE3831"/>
              </a:buClr>
              <a:buFont typeface="Arial"/>
              <a:buChar char="•"/>
              <a:defRPr/>
            </a:pPr>
            <a:endParaRPr lang="fr-FR" sz="18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360">
              <a:spcBef>
                <a:spcPts val="200"/>
              </a:spcBef>
              <a:buClr>
                <a:srgbClr val="DE3831"/>
              </a:buClr>
              <a:defRPr/>
            </a:pPr>
            <a:r>
              <a:rPr lang="fr-FR" sz="2000" spc="-1">
                <a:solidFill>
                  <a:srgbClr val="00B0F0"/>
                </a:solidFill>
                <a:latin typeface="Arial"/>
                <a:cs typeface="Arial"/>
              </a:rPr>
              <a:t>Quelles suites ?</a:t>
            </a:r>
            <a:endParaRPr lang="fr-FR" sz="2000" b="0" spc="-1">
              <a:solidFill>
                <a:prstClr val="black"/>
              </a:solidFill>
              <a:latin typeface="Arial"/>
              <a:cs typeface="Arial"/>
            </a:endParaRPr>
          </a:p>
          <a:p>
            <a:pPr marL="285750" indent="-285750">
              <a:buFont typeface="Wingdings"/>
              <a:buChar char="Ø"/>
              <a:defRPr/>
            </a:pPr>
            <a:r>
              <a:rPr lang="fr-FR" sz="1800" b="0">
                <a:solidFill>
                  <a:schemeClr val="tx1"/>
                </a:solidFill>
                <a:cs typeface="Segoe UI"/>
              </a:rPr>
              <a:t>Travail de mutualisation méthodologique avec d’autres partenaires hors LifeObs (Cereq, SpF) pour analyser les protocoles qui fonctionnent</a:t>
            </a:r>
            <a:endParaRPr/>
          </a:p>
          <a:p>
            <a:pPr marL="285750" indent="-285750">
              <a:buFont typeface="Wingdings"/>
              <a:buChar char="Ø"/>
              <a:defRPr/>
            </a:pPr>
            <a:r>
              <a:rPr lang="fr-FR" sz="1800" b="0">
                <a:solidFill>
                  <a:schemeClr val="tx1"/>
                </a:solidFill>
                <a:cs typeface="Segoe UI"/>
              </a:rPr>
              <a:t>Un retour vers l’Arcep pour négocier une exemption ?</a:t>
            </a:r>
            <a:endParaRPr/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sujet « Arcep »</a:t>
            </a:r>
            <a:endParaRPr lang="fr-FR" b="1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" name="Espace réservé du texte 6"/>
          <p:cNvSpPr/>
          <p:nvPr/>
        </p:nvSpPr>
        <p:spPr bwMode="auto">
          <a:xfrm>
            <a:off x="1253880" y="4109040"/>
            <a:ext cx="7449480" cy="971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3080" indent="-343080" algn="ctr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Rectangle 2"/>
          <p:cNvSpPr/>
          <p:nvPr/>
        </p:nvSpPr>
        <p:spPr bwMode="auto">
          <a:xfrm>
            <a:off x="1332000" y="2324880"/>
            <a:ext cx="7810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ts val="3501"/>
              </a:lnSpc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13"/>
          <p:cNvPicPr/>
          <p:nvPr/>
        </p:nvPicPr>
        <p:blipFill>
          <a:blip r:embed="rId2"/>
          <a:stretch/>
        </p:blipFill>
        <p:spPr bwMode="auto">
          <a:xfrm>
            <a:off x="1229759" y="6288840"/>
            <a:ext cx="5759640" cy="482760"/>
          </a:xfrm>
          <a:prstGeom prst="rect">
            <a:avLst/>
          </a:prstGeom>
          <a:ln w="0">
            <a:noFill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fr-FR" sz="4000"/>
              <a:t>Actualité des départements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4000"/>
              <a:t>Département innovation</a:t>
            </a: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7" name="Espace réservé du texte 6"/>
          <p:cNvSpPr/>
          <p:nvPr/>
        </p:nvSpPr>
        <p:spPr bwMode="auto">
          <a:xfrm>
            <a:off x="2339640" y="4005000"/>
            <a:ext cx="7449480" cy="1727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Rectangle 2"/>
          <p:cNvSpPr/>
          <p:nvPr/>
        </p:nvSpPr>
        <p:spPr bwMode="auto">
          <a:xfrm>
            <a:off x="1619640" y="322920"/>
            <a:ext cx="8386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ts val="3501"/>
              </a:lnSpc>
              <a:defRPr/>
            </a:pPr>
            <a:endParaRPr lang="fr-FR" sz="3600" b="1" strike="noStrike" spc="-1">
              <a:solidFill>
                <a:srgbClr val="E52E81"/>
              </a:solidFill>
              <a:latin typeface="Arial"/>
              <a:ea typeface="Arial"/>
            </a:endParaRPr>
          </a:p>
        </p:txBody>
      </p:sp>
      <p:sp>
        <p:nvSpPr>
          <p:cNvPr id="89" name="Rectangle 1"/>
          <p:cNvSpPr/>
          <p:nvPr/>
        </p:nvSpPr>
        <p:spPr bwMode="auto">
          <a:xfrm>
            <a:off x="539640" y="985680"/>
            <a:ext cx="8460360" cy="645768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fr-FR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Arial"/>
              </a:rPr>
              <a:t> </a:t>
            </a:r>
            <a:endParaRPr lang="fr-FR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1" strike="noStrike" spc="-1">
                <a:solidFill>
                  <a:srgbClr val="36A9E1"/>
                </a:solidFill>
                <a:latin typeface="Arial"/>
                <a:ea typeface="Arial"/>
              </a:rPr>
              <a:t>1 – </a:t>
            </a: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Travaux sur l’enrichissement des données : nombreux échanges avec différents sous-traitants, échange avec la DPO de l’Ined ⇒ à poursuivre si possible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defRPr/>
            </a:pPr>
            <a:r>
              <a:rPr lang="fr-FR" sz="2200" b="0" strike="noStrike" spc="-1">
                <a:solidFill>
                  <a:srgbClr val="404040"/>
                </a:solidFill>
                <a:latin typeface="Calibri"/>
                <a:ea typeface="Arial"/>
              </a:rPr>
              <a:t>- notre base légale est l'exécution d'une mission d'intérêt public : pas un régime de consentement/opt-in obligatoire, mais un régime de non-opposition (opt-out) </a:t>
            </a:r>
            <a:endParaRPr lang="fr-FR" sz="2200" b="0" strike="noStrike" spc="-1">
              <a:solidFill>
                <a:srgbClr val="000000"/>
              </a:solidFill>
              <a:latin typeface="Arial"/>
              <a:ea typeface="Arial"/>
            </a:endParaRPr>
          </a:p>
          <a:p>
            <a:pPr>
              <a:defRPr/>
            </a:pPr>
            <a:r>
              <a:rPr lang="fr-FR" sz="2200" b="0" strike="noStrike" spc="-1">
                <a:solidFill>
                  <a:srgbClr val="404040"/>
                </a:solidFill>
                <a:latin typeface="Calibri"/>
                <a:ea typeface="Arial"/>
              </a:rPr>
              <a:t>- manque de clarté autour de la constitution des fichiers de données</a:t>
            </a:r>
            <a:endParaRPr lang="fr-FR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fr-FR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r>
              <a:rPr lang="fr-FR" sz="2800" b="1" strike="noStrike" spc="-1">
                <a:solidFill>
                  <a:srgbClr val="36A9E1"/>
                </a:solidFill>
                <a:latin typeface="Arial"/>
                <a:ea typeface="Arial"/>
              </a:rPr>
              <a:t>2 – </a:t>
            </a: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Recherche de solutions open source pour scripter les questionnaires en vue de tests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r>
              <a:rPr lang="fr-FR" sz="2200" b="0" strike="noStrike" spc="-1">
                <a:solidFill>
                  <a:srgbClr val="404040"/>
                </a:solidFill>
                <a:latin typeface="Calibri"/>
                <a:ea typeface="Arial"/>
              </a:rPr>
              <a:t>- notamment démonstration du logiciel Pogues de l’Insee (avec l’équipe du consortium GGP et le SES Ined) - qui n’est pas disponible en production dans l’immédiat </a:t>
            </a:r>
            <a:endParaRPr lang="fr-FR" sz="2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0" name="PlaceHolder 1"/>
          <p:cNvSpPr>
            <a:spLocks noGrp="1"/>
          </p:cNvSpPr>
          <p:nvPr>
            <p:ph type="title"/>
          </p:nvPr>
        </p:nvSpPr>
        <p:spPr bwMode="auto">
          <a:xfrm>
            <a:off x="467640" y="220320"/>
            <a:ext cx="75585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fr-FR" sz="3600" b="1" strike="noStrike" spc="-1">
                <a:solidFill>
                  <a:srgbClr val="36A9E1"/>
                </a:solidFill>
                <a:latin typeface="Calibri"/>
              </a:rPr>
              <a:t>Département Innovation 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1" name="Espace réservé du texte 1"/>
          <p:cNvSpPr/>
          <p:nvPr/>
        </p:nvSpPr>
        <p:spPr bwMode="auto">
          <a:xfrm>
            <a:off x="2339640" y="4005000"/>
            <a:ext cx="7449480" cy="1727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defRPr/>
            </a:pPr>
            <a:endParaRPr lang="fr-FR" sz="1800" b="0" strike="noStrike" spc="-1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92" name="Rectangle 5"/>
          <p:cNvSpPr/>
          <p:nvPr/>
        </p:nvSpPr>
        <p:spPr bwMode="auto">
          <a:xfrm>
            <a:off x="1619640" y="322920"/>
            <a:ext cx="8386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defRPr/>
            </a:pPr>
            <a:endParaRPr lang="fr-FR" sz="3600" b="1" strike="noStrike" spc="-1">
              <a:solidFill>
                <a:srgbClr val="E52E81"/>
              </a:solidFill>
              <a:latin typeface="Arial"/>
              <a:ea typeface="Arial"/>
            </a:endParaRPr>
          </a:p>
        </p:txBody>
      </p:sp>
      <p:sp>
        <p:nvSpPr>
          <p:cNvPr id="93" name="Rectangle 6"/>
          <p:cNvSpPr/>
          <p:nvPr/>
        </p:nvSpPr>
        <p:spPr bwMode="auto">
          <a:xfrm>
            <a:off x="539640" y="985680"/>
            <a:ext cx="8063640" cy="590868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defRPr/>
            </a:pPr>
            <a:endParaRPr lang="fr-FR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1600" b="0" strike="noStrike" spc="-1">
                <a:solidFill>
                  <a:srgbClr val="000000"/>
                </a:solidFill>
                <a:latin typeface="Calibri"/>
                <a:ea typeface="Arial"/>
              </a:rPr>
              <a:t> </a:t>
            </a:r>
            <a:endParaRPr lang="fr-FR" sz="16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1" strike="noStrike" spc="-1">
                <a:solidFill>
                  <a:srgbClr val="36A9E1"/>
                </a:solidFill>
                <a:latin typeface="Arial"/>
                <a:ea typeface="Arial"/>
              </a:rPr>
              <a:t>3 – </a:t>
            </a: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Suite des travaux sur la bibliothèque Zotero recensant des références bibliographiques sur les grandes thématiques du projet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(80 articles actuellement)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⇒  toutes les contributions sont bienvenues (c’est participatif et collaboratif !)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1" strike="noStrike" spc="-1">
                <a:solidFill>
                  <a:srgbClr val="36A9E1"/>
                </a:solidFill>
                <a:latin typeface="Arial"/>
                <a:ea typeface="Arial"/>
              </a:rPr>
              <a:t>4 – </a:t>
            </a: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Mise en place des appariements pour les enquêtes Erfi et FamEmp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defRPr/>
            </a:pPr>
            <a:r>
              <a:rPr lang="fr-FR" sz="2800" b="0" strike="noStrike" spc="-1">
                <a:solidFill>
                  <a:srgbClr val="404040"/>
                </a:solidFill>
                <a:latin typeface="Calibri"/>
                <a:ea typeface="Arial"/>
              </a:rPr>
              <a:t>⇒ présentation en fin de matinée (Agora)</a:t>
            </a: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tabLst>
                <a:tab pos="457200" algn="l"/>
              </a:tabLst>
              <a:defRPr/>
            </a:pPr>
            <a:endParaRPr lang="fr-F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4" name="PlaceHolder 1"/>
          <p:cNvSpPr>
            <a:spLocks noGrp="1"/>
          </p:cNvSpPr>
          <p:nvPr>
            <p:ph type="title"/>
          </p:nvPr>
        </p:nvSpPr>
        <p:spPr bwMode="auto">
          <a:xfrm>
            <a:off x="467640" y="220320"/>
            <a:ext cx="7558560" cy="4572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fr-FR" sz="3600" b="1" strike="noStrike" spc="-1">
                <a:solidFill>
                  <a:srgbClr val="36A9E1"/>
                </a:solidFill>
                <a:latin typeface="Calibri"/>
              </a:rPr>
              <a:t>Département Innovation </a:t>
            </a:r>
            <a:endParaRPr lang="fr-FR" sz="36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 bwMode="auto">
          <a:xfrm>
            <a:off x="467544" y="1340768"/>
            <a:ext cx="8496944" cy="4741987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fr-FR" sz="2400" b="1"/>
              <a:t>Communication</a:t>
            </a:r>
            <a:endParaRPr/>
          </a:p>
          <a:p>
            <a:pPr>
              <a:defRPr/>
            </a:pPr>
            <a:r>
              <a:rPr lang="fr-FR" sz="2400"/>
              <a:t>Liste de diffusion</a:t>
            </a:r>
            <a:endParaRPr/>
          </a:p>
          <a:p>
            <a:pPr>
              <a:defRPr/>
            </a:pPr>
            <a:r>
              <a:rPr lang="fr-FR" sz="2400"/>
              <a:t>Newsletter LifeObs 2 / an</a:t>
            </a:r>
            <a:endParaRPr/>
          </a:p>
          <a:p>
            <a:pPr>
              <a:defRPr/>
            </a:pPr>
            <a:r>
              <a:rPr lang="fr-FR" sz="2400"/>
              <a:t>Site internet LifeObs : </a:t>
            </a:r>
            <a:r>
              <a:rPr lang="fr-FR" sz="2400" u="sng">
                <a:hlinkClick r:id="rId2" tooltip="https://lifeobs.site.ined.fr/"/>
              </a:rPr>
              <a:t>https://lifeobs.site.ined.fr/</a:t>
            </a:r>
            <a:endParaRPr lang="fr-FR" sz="2400"/>
          </a:p>
          <a:p>
            <a:pPr marL="0" indent="0">
              <a:buNone/>
              <a:defRPr/>
            </a:pPr>
            <a:endParaRPr lang="fr-FR" sz="2400"/>
          </a:p>
          <a:p>
            <a:pPr marL="0" indent="0">
              <a:buNone/>
              <a:defRPr/>
            </a:pPr>
            <a:r>
              <a:rPr lang="fr-FR" sz="2400" b="1"/>
              <a:t>Rencontres passées</a:t>
            </a:r>
            <a:endParaRPr lang="fr-FR" sz="2400"/>
          </a:p>
          <a:p>
            <a:pPr>
              <a:defRPr/>
            </a:pPr>
            <a:r>
              <a:rPr lang="fr-FR" sz="2400"/>
              <a:t>14 octobre 2022 : Table ronde pratiques d’animation des panels</a:t>
            </a:r>
            <a:endParaRPr/>
          </a:p>
          <a:p>
            <a:pPr>
              <a:defRPr/>
            </a:pPr>
            <a:r>
              <a:rPr lang="fr-FR" sz="2400"/>
              <a:t>26 octobre 2022: Premier comité de pilotage</a:t>
            </a:r>
            <a:endParaRPr/>
          </a:p>
          <a:p>
            <a:pPr>
              <a:defRPr/>
            </a:pPr>
            <a:r>
              <a:rPr lang="fr-FR" sz="2400"/>
              <a:t>15 mai 2023: 1</a:t>
            </a:r>
            <a:r>
              <a:rPr lang="fr-FR" sz="2400" baseline="30000"/>
              <a:t>er</a:t>
            </a:r>
            <a:r>
              <a:rPr lang="fr-FR" sz="2400"/>
              <a:t> Conseil scientifique</a:t>
            </a:r>
            <a:endParaRPr/>
          </a:p>
          <a:p>
            <a:pPr>
              <a:defRPr/>
            </a:pPr>
            <a:r>
              <a:rPr lang="fr-FR" sz="2400"/>
              <a:t>Réunions avec responsables de département: 2/an</a:t>
            </a:r>
            <a:endParaRPr/>
          </a:p>
          <a:p>
            <a:pPr marL="0" indent="0">
              <a:buNone/>
              <a:defRPr/>
            </a:pPr>
            <a:endParaRPr lang="fr-FR" sz="2400" b="1"/>
          </a:p>
          <a:p>
            <a:pPr marL="0" indent="0">
              <a:buNone/>
              <a:defRPr/>
            </a:pPr>
            <a:r>
              <a:rPr lang="fr-FR" sz="2400" b="1"/>
              <a:t>A venir</a:t>
            </a:r>
            <a:endParaRPr/>
          </a:p>
          <a:p>
            <a:pPr>
              <a:defRPr/>
            </a:pPr>
            <a:r>
              <a:rPr lang="fr-FR" sz="2400"/>
              <a:t>Journée d’études Enquêter aux âges de la vie: 1er décembre</a:t>
            </a:r>
            <a:endParaRPr/>
          </a:p>
          <a:p>
            <a:pPr>
              <a:defRPr/>
            </a:pPr>
            <a:r>
              <a:rPr lang="fr-FR" sz="2400"/>
              <a:t>2</a:t>
            </a:r>
            <a:r>
              <a:rPr lang="fr-FR" sz="2400" baseline="30000"/>
              <a:t>e</a:t>
            </a:r>
            <a:r>
              <a:rPr lang="fr-FR" sz="2400"/>
              <a:t> Comité de pilotage: 17 novembre</a:t>
            </a:r>
            <a:endParaRPr/>
          </a:p>
          <a:p>
            <a:pPr marL="0" indent="0">
              <a:buNone/>
              <a:defRPr/>
            </a:pPr>
            <a:endParaRPr lang="fr-FR" sz="240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3600" b="1">
                <a:solidFill>
                  <a:srgbClr val="36A9E1"/>
                </a:solidFill>
              </a:rPr>
              <a:t>Actualités de LifeObs</a:t>
            </a:r>
            <a:endParaRPr lang="fr-FR" b="1">
              <a:solidFill>
                <a:srgbClr val="36A9E1"/>
              </a:solidFill>
              <a:cs typeface="Segoe U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" name="Espace réservé du texte 6"/>
          <p:cNvSpPr/>
          <p:nvPr/>
        </p:nvSpPr>
        <p:spPr bwMode="auto">
          <a:xfrm>
            <a:off x="1253880" y="4109040"/>
            <a:ext cx="7449480" cy="971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3080" indent="-343080" algn="ctr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Rectangle 2"/>
          <p:cNvSpPr/>
          <p:nvPr/>
        </p:nvSpPr>
        <p:spPr bwMode="auto">
          <a:xfrm>
            <a:off x="1332000" y="2324880"/>
            <a:ext cx="7810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ts val="3501"/>
              </a:lnSpc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13"/>
          <p:cNvPicPr/>
          <p:nvPr/>
        </p:nvPicPr>
        <p:blipFill>
          <a:blip r:embed="rId2"/>
          <a:stretch/>
        </p:blipFill>
        <p:spPr bwMode="auto">
          <a:xfrm>
            <a:off x="1229759" y="6288840"/>
            <a:ext cx="5759640" cy="482760"/>
          </a:xfrm>
          <a:prstGeom prst="rect">
            <a:avLst/>
          </a:prstGeom>
          <a:ln w="0">
            <a:noFill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fr-FR" sz="4000"/>
              <a:t>Actualité des départements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4000"/>
              <a:t>Département diffusion</a:t>
            </a:r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7" name="Google Shape;107;p2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8" name="Google Shape;108;p2"/>
          <p:cNvSpPr/>
          <p:nvPr/>
        </p:nvSpPr>
        <p:spPr bwMode="auto">
          <a:xfrm>
            <a:off x="395536" y="985841"/>
            <a:ext cx="8531992" cy="5847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1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Rappel de l’objectif principal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Accroître</a:t>
            </a: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 la diffusion des données d’enquêtes sur les parcours de vie</a:t>
            </a:r>
            <a:endParaRPr/>
          </a:p>
          <a:p>
            <a:pPr marL="457200" marR="0" lvl="1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	Grandes enquêtes – LifeObs (anciennes et actuelles)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2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Principales missions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Accompagner la diffusion des enquêtes (anciennes et actuelles)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Participer à la production des fichiers de diffusions (standards internationaux)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Favoriser la visibilité et l’exploitation des enquêtes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Communiquer notamment auprès de la communauté scientifique</a:t>
            </a:r>
            <a:endParaRPr sz="18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3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Principales tâches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Centralisation des données d’enquêtes et leurs documentations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Mise à disposition des données et de leurs documentations (portail QPD)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Recensement des données et documentations disponibles (SES, DataLab, concepteurs)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Offre de la documentation des enquêtes en anglais (diffusion internationale)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diffusion </a:t>
            </a:r>
            <a:endParaRPr b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6" name="Google Shape;116;p3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Google Shape;117;p3"/>
          <p:cNvSpPr/>
          <p:nvPr/>
        </p:nvSpPr>
        <p:spPr bwMode="auto">
          <a:xfrm>
            <a:off x="323525" y="908725"/>
            <a:ext cx="8604000" cy="5386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4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Activités réalisées (2022-2023)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342900" algn="l">
              <a:spcBef>
                <a:spcPts val="0"/>
              </a:spcBef>
              <a:spcAft>
                <a:spcPts val="0"/>
              </a:spcAft>
              <a:buClr>
                <a:srgbClr val="E52E81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Préparation et homogénéisation des métadonnées (bilingues) pour favoriser le moissonnage sur QPD par le CESSDA (norme DDI, vocabulaire contrôlé)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Production des métadonnées en anglais des enquêtes LifeObs + enquêtes Population et Parcours de vie antérieures (410 enquêtes - QPD)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Présentation du portail de diffusion et de son contenu à la communauté internationale (valorisation de la diffusion)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Sensibilisation des PUD aux données d’enquêtes diffusés via QPD (Semaine DataSHS)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Préparation d’une interface bilingue pour QPD (version test disponible : </a:t>
            </a:r>
            <a:r>
              <a:rPr lang="fr-FR" sz="1800" u="sng">
                <a:solidFill>
                  <a:schemeClr val="hlink"/>
                </a:solidFill>
                <a:latin typeface="Calibri"/>
                <a:ea typeface="Calibri"/>
                <a:cs typeface="Calibri"/>
                <a:hlinkClick r:id="rId2" tooltip="https://data.progedo.dev/"/>
              </a:rPr>
              <a:t>https://data.progedo.dev/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Mise à disposition de nouvelles enquêtes sur la 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Population et Parcours de vie</a:t>
            </a: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 déposées auprès de PROGEDO-Adisp (par exemple, Recensement 2020 FD)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diffusion </a:t>
            </a:r>
            <a:endParaRPr b="1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5" name="Google Shape;125;p4"/>
          <p:cNvSpPr/>
          <p:nvPr/>
        </p:nvSpPr>
        <p:spPr bwMode="auto">
          <a:xfrm>
            <a:off x="323528" y="908720"/>
            <a:ext cx="8604000" cy="4703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2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5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Programme d’activité à venir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342900" algn="l">
              <a:spcBef>
                <a:spcPts val="0"/>
              </a:spcBef>
              <a:spcAft>
                <a:spcPts val="0"/>
              </a:spcAft>
              <a:buClr>
                <a:srgbClr val="E52E81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Mise à disposition du portail QPD en version bilingue (FR/ANG)</a:t>
            </a:r>
            <a:endParaRPr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Protocole de traduction des questionnaires: traduction des questionnaires des 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enquêtes LifeObs </a:t>
            </a: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avant collecte (dès stabilisation) </a:t>
            </a:r>
            <a:endParaRPr/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Recensement des documentations en anglais des anciennes enquêtes et mise à disposition dans QPD (ERFI1, Famille)</a:t>
            </a:r>
            <a:endParaRPr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Coordination avec SES-Ined du calendrier des documentations des enquêtes LifeObs (en fonction du calendrier des enquêtes)</a:t>
            </a:r>
            <a:endParaRPr/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Documentation des enquêtes ERFI2, Familles et employeurs (SES) et E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nquête Famille (Insee: en français et en anglais)</a:t>
            </a:r>
            <a:endParaRPr/>
          </a:p>
          <a:p>
            <a:pPr marL="457200" marR="0" lvl="1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endParaRPr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diffusion </a:t>
            </a:r>
            <a:endParaRPr b="1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3" name="Google Shape;133;p5"/>
          <p:cNvSpPr/>
          <p:nvPr/>
        </p:nvSpPr>
        <p:spPr bwMode="auto">
          <a:xfrm>
            <a:off x="323528" y="985841"/>
            <a:ext cx="8604000" cy="54168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6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Echéances et activités à poursuivre (6 mois) 1/2</a:t>
            </a:r>
            <a:endParaRPr/>
          </a:p>
          <a:p>
            <a:pPr marL="914400" marR="0" lvl="1" indent="-342900" algn="l">
              <a:spcBef>
                <a:spcPts val="0"/>
              </a:spcBef>
              <a:spcAft>
                <a:spcPts val="0"/>
              </a:spcAft>
              <a:buClr>
                <a:srgbClr val="E52E81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/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/>
            </a:pPr>
            <a:r>
              <a:rPr lang="fr-FR" sz="2200">
                <a:solidFill>
                  <a:srgbClr val="3F3F3F"/>
                </a:solidFill>
                <a:latin typeface="Calibri"/>
                <a:cs typeface="Calibri"/>
              </a:rPr>
              <a:t>Portail de diffusion </a:t>
            </a:r>
            <a:endParaRPr/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Mise à disposition du portail 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QPD bilingue </a:t>
            </a: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(fin 2023 - début 2024)</a:t>
            </a:r>
            <a:endParaRPr lang="fr-FR"/>
          </a:p>
          <a:p>
            <a:pPr marL="914400" marR="0" lvl="2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Diffusion des métadonnées déjà traduites</a:t>
            </a:r>
            <a:endParaRPr/>
          </a:p>
          <a:p>
            <a:pPr marL="914400" marR="0" lvl="2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 </a:t>
            </a: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enquêtes LifeObs et 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Population et Parcours de vie antérieures</a:t>
            </a:r>
            <a:endParaRPr lang="fr-FR"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cs typeface="Calibri"/>
              </a:rPr>
              <a:t>Mise à disposition de nouvelles enquêtes sur la Population et Parcours de vie déposées auprès de PROGEDO-Adisp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cs typeface="Calibri"/>
              </a:rPr>
              <a:t>Présentation du portail de diffusion et de son contenu à la communauté internationale (valorisation de la diffusion)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2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diffusion </a:t>
            </a:r>
            <a:endParaRPr b="1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" name="Espace réservé du texte 6"/>
          <p:cNvSpPr/>
          <p:nvPr/>
        </p:nvSpPr>
        <p:spPr bwMode="auto">
          <a:xfrm>
            <a:off x="1253880" y="4109040"/>
            <a:ext cx="7449480" cy="971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3080" indent="-343080" algn="ctr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Rectangle 2"/>
          <p:cNvSpPr/>
          <p:nvPr/>
        </p:nvSpPr>
        <p:spPr bwMode="auto">
          <a:xfrm>
            <a:off x="1332000" y="2324880"/>
            <a:ext cx="7810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ts val="3501"/>
              </a:lnSpc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13"/>
          <p:cNvPicPr/>
          <p:nvPr/>
        </p:nvPicPr>
        <p:blipFill>
          <a:blip r:embed="rId2"/>
          <a:stretch/>
        </p:blipFill>
        <p:spPr bwMode="auto">
          <a:xfrm>
            <a:off x="1229759" y="6288840"/>
            <a:ext cx="5759640" cy="482760"/>
          </a:xfrm>
          <a:prstGeom prst="rect">
            <a:avLst/>
          </a:prstGeom>
          <a:ln w="0">
            <a:noFill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fr-FR" sz="4000"/>
              <a:t>Actualité des départements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4000"/>
              <a:t>Département formation</a:t>
            </a:r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6" name="Google Shape;106;p2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7" name="Google Shape;107;p2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08" name="Google Shape;108;p2"/>
          <p:cNvSpPr/>
          <p:nvPr/>
        </p:nvSpPr>
        <p:spPr bwMode="auto">
          <a:xfrm>
            <a:off x="395536" y="985841"/>
            <a:ext cx="8741511" cy="59708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1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Rappel de l’objectif principal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lvl="1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Assurer des formations à la culture des données aux utilisateurs potentiels des enquêtes LifeObs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2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Mission principale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lvl="1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Accroître l'utilisation des données collectées dans le cadre du programme LifeObs en faisant connaître ces données et en formant les utilisateurs potentiels à leur prise en main et à leur traitement. </a:t>
            </a:r>
            <a:endParaRPr/>
          </a:p>
          <a:p>
            <a:pPr marL="457200" lvl="1">
              <a:buClr>
                <a:srgbClr val="3F3F3F"/>
              </a:buClr>
              <a:buSzPts val="1800"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3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Principales tâches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lvl="1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Faire connaître les enquêtes et leur apport pour la recherche sur les comportements familiaux</a:t>
            </a:r>
            <a:endParaRPr/>
          </a:p>
          <a:p>
            <a:pPr marL="914400" lvl="1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Elaborer les fichiers pédagogiques et préparer des supports de formation (en format R Markdown ou Quarto) visant la réalisation de différents traitements statistiques sur les données LifeObs pour favoriser la prise en main des données</a:t>
            </a:r>
            <a:endParaRPr/>
          </a:p>
          <a:p>
            <a:pPr marL="914400" lvl="1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Partager les supports pédagogiques avec les autres PUDs et promouvoir leur utilisation</a:t>
            </a:r>
            <a:endParaRPr/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09" name="Google Shape;109;p2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formation </a:t>
            </a:r>
            <a:endParaRPr b="1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20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6" name="Google Shape;116;p3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17" name="Google Shape;117;p3"/>
          <p:cNvSpPr/>
          <p:nvPr/>
        </p:nvSpPr>
        <p:spPr bwMode="auto">
          <a:xfrm>
            <a:off x="323525" y="908725"/>
            <a:ext cx="8604000" cy="58118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4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Activités réalisées (2023)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914400" marR="0" lvl="1" indent="-342900" algn="l">
              <a:spcBef>
                <a:spcPts val="0"/>
              </a:spcBef>
              <a:spcAft>
                <a:spcPts val="0"/>
              </a:spcAft>
              <a:buClr>
                <a:srgbClr val="E52E81"/>
              </a:buClr>
              <a:buSzPts val="1800"/>
              <a:buFont typeface="Arial"/>
              <a:buNone/>
              <a:defRPr/>
            </a:pP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Prise de contact avec les concepteurs des différentes enquêtes LifeObs pour présentation du projet de kits pédagogiques ; et avec A. Régnier-Loilier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responsable de ERFI-1 en vue de la réalisation d’un kit « test » sur cette enquête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Echanges 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autour l’expérience de kit pédagogique sur l’enquête TeO </a:t>
            </a: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avec la PUD des Grands Moulins et le SMS de l’Ined </a:t>
            </a:r>
            <a:endParaRPr/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Initiation d’une collaboration avec plusieurs PUDs (Toulouse, Clermont, Nanterre, …) qui participent à un projet URFIST visant la création de kits pédagogiques sur d'autres données (réflexions sur la forme et le contenu des kits, mise en commun des outils pédagogiques)</a:t>
            </a:r>
            <a:endParaRPr/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Travail avec le SES de l’Ined pour la création d’un jeu de données anonyme à partir du FPR de ERFI-1 (version finale du FPA de ERFI 1 reçue en octobre 2023)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1000"/>
              </a:spcBef>
              <a:spcAft>
                <a:spcPts val="1000"/>
              </a:spcAft>
              <a:buClr>
                <a:schemeClr val="dk1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chemeClr val="dk1"/>
                </a:solidFill>
                <a:latin typeface="Calibri"/>
                <a:ea typeface="Calibri"/>
                <a:cs typeface="Calibri"/>
              </a:rPr>
              <a:t>Elaboration d’un kit pédagogique sur ERFI-1 (réplication des résultats d’un Pop &amp; Soc), pour test prévu lors de la semaine DATA-SHS dans les PUDs de Strasbourg et Bordeaux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18" name="Google Shape;118;p3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formation </a:t>
            </a:r>
            <a:endParaRPr b="1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4" name="Google Shape;124;p4"/>
          <p:cNvSpPr txBox="1"/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25" name="Google Shape;125;p4"/>
          <p:cNvSpPr/>
          <p:nvPr/>
        </p:nvSpPr>
        <p:spPr bwMode="auto">
          <a:xfrm>
            <a:off x="323528" y="908720"/>
            <a:ext cx="8604000" cy="4832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2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5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Programme d’activités à venir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457200" marR="0" lvl="1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endParaRPr lang="fr-FR"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Deux journées de formation au kit pédagogique ERFI-1 (Strasbourg 12/12/23 ; Bordeaux 13/12/23) dans le cadre de la semaine DATA-SHS</a:t>
            </a:r>
            <a:endParaRPr sz="180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Présentation des enquêtes LifeObs et de leur apport pour la recherche en SHS auprès des master de sociologie à Bordeaux</a:t>
            </a:r>
            <a:endParaRPr/>
          </a:p>
          <a:p>
            <a:pPr marL="914400" marR="0" lvl="1" indent="-457200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Intégration du kit ERFI-1 dans un cours d’initiation au traitemen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t de données d’enquête en L3 démographie à Strasbourg </a:t>
            </a:r>
            <a:endParaRPr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Formation des ingénieures à R Quarto prévue à Bordeaux en mars 2024, dans la perspective d’utiliser l’outil pour les futurs kits LifeObs</a:t>
            </a:r>
            <a:endParaRPr/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457200" marR="0" lvl="1" algn="l"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endParaRPr sz="180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formation </a:t>
            </a:r>
            <a:endParaRPr b="1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" name="Google Shape;132;p5"/>
          <p:cNvSpPr txBox="1"/>
          <p:nvPr/>
        </p:nvSpPr>
        <p:spPr bwMode="auto">
          <a:xfrm>
            <a:off x="1619672" y="251940"/>
            <a:ext cx="838797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>
              <a:lnSpc>
                <a:spcPct val="97222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sz="36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133" name="Google Shape;133;p5"/>
          <p:cNvSpPr/>
          <p:nvPr/>
        </p:nvSpPr>
        <p:spPr bwMode="auto">
          <a:xfrm>
            <a:off x="323528" y="985841"/>
            <a:ext cx="8604000" cy="58938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400" b="1" i="0" u="none" strike="noStrike" cap="none">
              <a:solidFill>
                <a:srgbClr val="E52E81"/>
              </a:solidFill>
              <a:latin typeface="Arial"/>
              <a:ea typeface="Arial"/>
              <a:cs typeface="Arial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800" b="1" i="0" u="none" strike="noStrike" cap="none">
                <a:solidFill>
                  <a:srgbClr val="36A9E1"/>
                </a:solidFill>
                <a:latin typeface="Arial"/>
                <a:ea typeface="Arial"/>
                <a:cs typeface="Arial"/>
              </a:rPr>
              <a:t>6 – </a:t>
            </a:r>
            <a:r>
              <a:rPr lang="fr-FR" sz="2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Echéances et activités à poursuivre (6 mois)</a:t>
            </a:r>
            <a:endParaRPr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/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/>
            </a:pPr>
            <a:r>
              <a:rPr lang="fr-FR" sz="2200">
                <a:solidFill>
                  <a:srgbClr val="3F3F3F"/>
                </a:solidFill>
                <a:latin typeface="Calibri"/>
                <a:cs typeface="Calibri"/>
              </a:rPr>
              <a:t>Poursuite du kit ERFI-1</a:t>
            </a:r>
            <a:endParaRPr/>
          </a:p>
          <a:p>
            <a:pPr marL="742950" marR="0" lvl="1" indent="-28575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Reprise et amélioration du kit apr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ès retours d’expérience du test pendant la semaine DATA-SHS</a:t>
            </a:r>
            <a:endParaRPr lang="fr-FR" sz="1800" b="0" i="0" u="none" strike="noStrike" cap="none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Diffusion du kit auprès des ingénieurs des différentes PUDs intéressées </a:t>
            </a:r>
            <a:endParaRPr/>
          </a:p>
          <a:p>
            <a:pPr marL="457200" marR="0" lvl="1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742950" lvl="1" indent="-285750">
              <a:buClr>
                <a:srgbClr val="3F3F3F"/>
              </a:buClr>
              <a:buSzPts val="1800"/>
              <a:buFont typeface="Arial"/>
              <a:buChar char="•"/>
              <a:defRPr/>
            </a:pPr>
            <a:r>
              <a:rPr lang="fr-FR" sz="2200">
                <a:solidFill>
                  <a:srgbClr val="3F3F3F"/>
                </a:solidFill>
                <a:latin typeface="Calibri"/>
                <a:cs typeface="Calibri"/>
              </a:rPr>
              <a:t>Lancement du kit ENVIE</a:t>
            </a:r>
            <a:endParaRPr lang="fr-FR" sz="1800">
              <a:solidFill>
                <a:srgbClr val="3F3F3F"/>
              </a:solidFill>
              <a:latin typeface="Calibri"/>
              <a:ea typeface="Calibri"/>
              <a:cs typeface="Calibri"/>
            </a:endParaRPr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Amorcer les échanges avec l’équipe conceptrice de ENVIE sur la forme du kit, le public visé… et élaboration d’un calendrier de travail </a:t>
            </a:r>
            <a:endParaRPr/>
          </a:p>
          <a:p>
            <a:pPr marL="914400" indent="-457200"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742950" lvl="1" indent="-285750">
              <a:buClr>
                <a:srgbClr val="3F3F3F"/>
              </a:buClr>
              <a:buSzPts val="1800"/>
              <a:buFont typeface="Arial"/>
              <a:buChar char="•"/>
              <a:defRPr/>
            </a:pPr>
            <a:r>
              <a:rPr lang="fr-FR" sz="2200">
                <a:solidFill>
                  <a:srgbClr val="3F3F3F"/>
                </a:solidFill>
                <a:latin typeface="Calibri"/>
                <a:cs typeface="Calibri"/>
              </a:rPr>
              <a:t>Harmonisation des kits</a:t>
            </a:r>
            <a:endParaRPr/>
          </a:p>
          <a:p>
            <a:pPr marL="914400" lvl="1" indent="-457200">
              <a:spcBef>
                <a:spcPts val="1000"/>
              </a:spcBef>
              <a:buClr>
                <a:srgbClr val="3F3F3F"/>
              </a:buClr>
              <a:buSzPts val="1800"/>
              <a:buFont typeface="Calibri"/>
              <a:buChar char="-"/>
              <a:defRPr/>
            </a:pPr>
            <a:r>
              <a:rPr lang="fr-FR" sz="1800">
                <a:solidFill>
                  <a:srgbClr val="3F3F3F"/>
                </a:solidFill>
                <a:latin typeface="Calibri"/>
                <a:cs typeface="Calibri"/>
              </a:rPr>
              <a:t>Cr</a:t>
            </a:r>
            <a:r>
              <a:rPr lang="fr-FR" sz="1800">
                <a:solidFill>
                  <a:srgbClr val="3F3F3F"/>
                </a:solidFill>
                <a:latin typeface="Calibri"/>
                <a:ea typeface="Calibri"/>
                <a:cs typeface="Calibri"/>
              </a:rPr>
              <a:t>éation d’un template unique pour tous les kits LifeObs</a:t>
            </a:r>
            <a:endParaRPr/>
          </a:p>
          <a:p>
            <a:pPr marL="914400" marR="0" lvl="1" indent="-457200" algn="l"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Calibri"/>
              <a:buChar char="-"/>
              <a:defRPr/>
            </a:pPr>
            <a:endParaRPr lang="fr-FR"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914400" marR="0" lvl="2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800">
              <a:solidFill>
                <a:srgbClr val="3F3F3F"/>
              </a:solidFill>
              <a:latin typeface="Calibri"/>
              <a:cs typeface="Calibri"/>
            </a:endParaRPr>
          </a:p>
          <a:p>
            <a:pPr marL="0" marR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134" name="Google Shape;134;p5"/>
          <p:cNvSpPr txBox="1"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b="1">
                <a:solidFill>
                  <a:srgbClr val="36A9E1"/>
                </a:solidFill>
              </a:rPr>
              <a:t>Département de la formation </a:t>
            </a:r>
            <a:endParaRPr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 bwMode="auto">
          <a:xfrm>
            <a:off x="467544" y="1340768"/>
            <a:ext cx="8208912" cy="4741987"/>
          </a:xfrm>
        </p:spPr>
        <p:txBody>
          <a:bodyPr/>
          <a:lstStyle/>
          <a:p>
            <a:pPr>
              <a:defRPr/>
            </a:pPr>
            <a:r>
              <a:rPr lang="fr-FR" sz="2400" b="1"/>
              <a:t>Ami-Katherine Saji</a:t>
            </a:r>
            <a:r>
              <a:rPr lang="fr-FR" sz="2400"/>
              <a:t>, depuis septembre 2022 ingénieure dans l’équipe Progedo (Diffusion)</a:t>
            </a:r>
            <a:endParaRPr/>
          </a:p>
          <a:p>
            <a:pPr>
              <a:defRPr/>
            </a:pPr>
            <a:r>
              <a:rPr lang="fr-FR" sz="2400" b="1"/>
              <a:t>Maude Crouzet</a:t>
            </a:r>
            <a:r>
              <a:rPr lang="fr-FR" sz="2400"/>
              <a:t>, depuis janvier 2023 ingénieure de recherche au sein de la PUD de Strasbourg (Formation)</a:t>
            </a:r>
            <a:endParaRPr/>
          </a:p>
          <a:p>
            <a:pPr>
              <a:defRPr/>
            </a:pPr>
            <a:r>
              <a:rPr lang="fr-FR" sz="2400" b="1"/>
              <a:t>Claire Kersuzan</a:t>
            </a:r>
            <a:r>
              <a:rPr lang="fr-FR" sz="2400"/>
              <a:t>, depuis mars 2022, ingénieure de recherche, pour animer la nouvelle PUD de Bordeaux</a:t>
            </a:r>
            <a:endParaRPr/>
          </a:p>
          <a:p>
            <a:pPr>
              <a:defRPr/>
            </a:pPr>
            <a:r>
              <a:rPr lang="fr-FR" sz="2400"/>
              <a:t>Changements de statut à Share: </a:t>
            </a:r>
            <a:r>
              <a:rPr lang="fr-FR" sz="2400" b="1"/>
              <a:t>Thomas Renaud </a:t>
            </a:r>
            <a:r>
              <a:rPr lang="fr-FR" sz="2400"/>
              <a:t>CDI de mission à PSL depuis octobre 2023</a:t>
            </a:r>
            <a:endParaRPr/>
          </a:p>
          <a:p>
            <a:pPr marL="0" indent="0">
              <a:buNone/>
              <a:defRPr/>
            </a:pPr>
            <a:endParaRPr lang="fr-FR" sz="2400" b="1"/>
          </a:p>
          <a:p>
            <a:pPr marL="0" indent="0">
              <a:buNone/>
              <a:defRPr/>
            </a:pPr>
            <a:r>
              <a:rPr lang="fr-FR" sz="2400" b="1"/>
              <a:t>Recrutements à venir</a:t>
            </a:r>
            <a:endParaRPr/>
          </a:p>
          <a:p>
            <a:pPr>
              <a:defRPr/>
            </a:pPr>
            <a:r>
              <a:rPr lang="fr-FR" sz="2400"/>
              <a:t>1 Chargé d’études enquête FamEmp</a:t>
            </a:r>
            <a:endParaRPr/>
          </a:p>
          <a:p>
            <a:pPr>
              <a:defRPr/>
            </a:pPr>
            <a:r>
              <a:rPr lang="fr-FR" sz="2400"/>
              <a:t>1 Ingénieur d’études mise à disposition d’enquête</a:t>
            </a:r>
            <a:endParaRPr/>
          </a:p>
          <a:p>
            <a:pPr>
              <a:defRPr/>
            </a:pPr>
            <a:r>
              <a:rPr lang="fr-FR" sz="2400"/>
              <a:t>1 Chargé d’études enquête Eurocohort</a:t>
            </a:r>
            <a:endParaRPr/>
          </a:p>
          <a:p>
            <a:pPr marL="0" indent="0">
              <a:buNone/>
              <a:defRPr/>
            </a:pPr>
            <a:endParaRPr lang="fr-FR" sz="2400"/>
          </a:p>
        </p:txBody>
      </p:sp>
      <p:sp>
        <p:nvSpPr>
          <p:cNvPr id="5" name="Titre 4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Ils/Elles ont rejoint LifeObs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/>
              <a:t>Sortie enquête AMP 22 septembre 2023</a:t>
            </a:r>
            <a:endParaRPr/>
          </a:p>
          <a:p>
            <a:pPr>
              <a:defRPr/>
            </a:pPr>
            <a:r>
              <a:rPr lang="fr-FR"/>
              <a:t>Désaccord sur deux sujets</a:t>
            </a:r>
            <a:endParaRPr/>
          </a:p>
          <a:p>
            <a:pPr lvl="1">
              <a:defRPr/>
            </a:pPr>
            <a:r>
              <a:rPr lang="fr-FR"/>
              <a:t>soutien financier de LifeObs à la collecte</a:t>
            </a:r>
            <a:endParaRPr/>
          </a:p>
          <a:p>
            <a:pPr lvl="1">
              <a:defRPr/>
            </a:pPr>
            <a:r>
              <a:rPr lang="fr-FR"/>
              <a:t>modalités de diffusion des données d’AMP</a:t>
            </a:r>
            <a:endParaRPr/>
          </a:p>
          <a:p>
            <a:pPr>
              <a:defRPr/>
            </a:pPr>
            <a:r>
              <a:rPr lang="fr-FR"/>
              <a:t>Comité directeur a proposé sortie à l’équipe AMP, acceptée le 11 septembre 2023</a:t>
            </a:r>
            <a:endParaRPr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Ils/Elles ont quitté LifeObs</a:t>
            </a:r>
            <a:endParaRPr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fr-FR" b="0">
                <a:solidFill>
                  <a:srgbClr val="000000"/>
                </a:solidFill>
                <a:latin typeface="Calibri"/>
              </a:rPr>
              <a:t> </a:t>
            </a:r>
            <a:endParaRPr sz="1200"/>
          </a:p>
          <a:p>
            <a:pPr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Membres du </a:t>
            </a:r>
            <a:r>
              <a:rPr lang="fr-FR" sz="2400">
                <a:solidFill>
                  <a:srgbClr val="00B0F0"/>
                </a:solidFill>
                <a:latin typeface="Calibri"/>
                <a:cs typeface="Segoe UI"/>
              </a:rPr>
              <a:t>comité scientifique </a:t>
            </a: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:</a:t>
            </a:r>
            <a:endParaRPr/>
          </a:p>
          <a:p>
            <a:pPr marL="457200" indent="-4572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Eva Beaujouan (Université de Vienne), présidente</a:t>
            </a:r>
            <a:endParaRPr/>
          </a:p>
          <a:p>
            <a:pPr marL="457200" indent="-4572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Michaela Kreyenfeld (Hertie School Berlin)</a:t>
            </a:r>
            <a:endParaRPr/>
          </a:p>
          <a:p>
            <a:pPr marL="457200" indent="-4572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Delphine Roy (IPP)</a:t>
            </a:r>
            <a:endParaRPr/>
          </a:p>
          <a:p>
            <a:pPr marL="457200" indent="-4572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Nicolas Sauger (Sciences Po)</a:t>
            </a:r>
            <a:endParaRPr/>
          </a:p>
          <a:p>
            <a:pPr marL="457200" indent="-4572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Daniele Vignoli (Université de Florence)</a:t>
            </a:r>
            <a:endParaRPr/>
          </a:p>
          <a:p>
            <a:pPr>
              <a:defRPr/>
            </a:pPr>
            <a:endParaRPr lang="fr-FR" sz="2400" b="0">
              <a:solidFill>
                <a:schemeClr val="tx1"/>
              </a:solidFill>
              <a:latin typeface="Calibri"/>
              <a:cs typeface="Segoe UI"/>
            </a:endParaRPr>
          </a:p>
          <a:p>
            <a:pPr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Réunions tous les deux ans</a:t>
            </a:r>
            <a:endParaRPr/>
          </a:p>
          <a:p>
            <a:pPr>
              <a:defRPr/>
            </a:pPr>
            <a:endParaRPr lang="fr-FR" sz="2400" b="0">
              <a:solidFill>
                <a:schemeClr val="tx1"/>
              </a:solidFill>
              <a:latin typeface="Calibri"/>
              <a:cs typeface="Segoe UI"/>
            </a:endParaRPr>
          </a:p>
          <a:p>
            <a:pPr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Une première réunion le 15 mai 2023 :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Avancement du projet et programme de travail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Communication sur le projet</a:t>
            </a:r>
            <a:endParaRPr/>
          </a:p>
          <a:p>
            <a:pPr marL="800100" lvl="1" indent="-342900">
              <a:buFont typeface="Arial"/>
              <a:buChar char="•"/>
              <a:defRPr/>
            </a:pPr>
            <a:r>
              <a:rPr lang="fr-FR" sz="2400" b="0">
                <a:solidFill>
                  <a:schemeClr val="tx1"/>
                </a:solidFill>
                <a:latin typeface="Calibri"/>
                <a:cs typeface="Segoe UI"/>
              </a:rPr>
              <a:t>Journée d’étude « Enquêter sur les âges de la vie »</a:t>
            </a:r>
            <a:endParaRPr/>
          </a:p>
          <a:p>
            <a:pPr>
              <a:defRPr/>
            </a:pPr>
            <a:endParaRPr lang="fr-FR" sz="1200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comité scientifique</a:t>
            </a:r>
            <a:endParaRPr lang="fr-FR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fr-FR" sz="2000">
                <a:solidFill>
                  <a:srgbClr val="00B0F0"/>
                </a:solidFill>
                <a:latin typeface="Calibri"/>
                <a:cs typeface="Segoe UI"/>
              </a:rPr>
              <a:t>Recommandations générales du comité scientifique :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Commencer le travail sur le suivi entre les vagues ERFI et FamEmp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Démarrer des collaborations méthodologiques entre enquêtes européennes au niveau européen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Faciliter la diffusion en anglais en traduisant les dictionnaires de codes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Explorer la piste d’une banque de questions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Définir une stratégie pour l’axe « formation » : fichiers larges utilisables pour des projets, mise en place d’un manuel, ou organisation d’écoles d’été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endParaRPr lang="fr-FR" sz="2000" b="0">
              <a:solidFill>
                <a:schemeClr val="tx1"/>
              </a:solidFill>
              <a:latin typeface="Calibri"/>
              <a:cs typeface="Segoe UI"/>
            </a:endParaRPr>
          </a:p>
          <a:p>
            <a:pPr lvl="0">
              <a:defRPr/>
            </a:pPr>
            <a:r>
              <a:rPr lang="fr-FR" sz="2000">
                <a:solidFill>
                  <a:srgbClr val="00B0F0"/>
                </a:solidFill>
                <a:latin typeface="Calibri"/>
                <a:cs typeface="Segoe UI"/>
              </a:rPr>
              <a:t>Pour améliorer la connaissance autour du projet :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Encourager la publication de Data Paper pour chaque enquête, 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Publier dans des journaux de premier rang, en citant le Data Paper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Communiquer sur les enquêtes avant leur date de diffusion, pour permettre aux chercheurs de les mentionner dans leurs projets de recherche de financement</a:t>
            </a:r>
            <a:endParaRPr/>
          </a:p>
          <a:p>
            <a:pPr marL="742950" lvl="1" indent="-285750">
              <a:buFont typeface="Arial"/>
              <a:buChar char="•"/>
              <a:defRPr/>
            </a:pPr>
            <a:r>
              <a:rPr lang="fr-FR" sz="2000" b="0">
                <a:solidFill>
                  <a:schemeClr val="tx1"/>
                </a:solidFill>
                <a:latin typeface="Calibri"/>
                <a:cs typeface="Segoe UI"/>
              </a:rPr>
              <a:t>Une alternative est de réduire le délai d’embargo (trois ans à l’Ined)</a:t>
            </a:r>
            <a:endParaRPr/>
          </a:p>
        </p:txBody>
      </p:sp>
      <p:sp>
        <p:nvSpPr>
          <p:cNvPr id="7" name="Titre 2"/>
          <p:cNvSpPr txBox="1"/>
          <p:nvPr/>
        </p:nvSpPr>
        <p:spPr bwMode="auto">
          <a:xfrm>
            <a:off x="467544" y="220354"/>
            <a:ext cx="7559675" cy="922337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+mj-lt"/>
                <a:ea typeface="+mj-ea"/>
                <a:cs typeface="+mj-cs"/>
              </a:defRPr>
            </a:lvl1pPr>
            <a:lvl2pPr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2pPr>
            <a:lvl3pPr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3pPr>
            <a:lvl4pPr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4pPr>
            <a:lvl5pPr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5pPr>
            <a:lvl6pPr marL="457200"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6pPr>
            <a:lvl7pPr marL="914400"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7pPr>
            <a:lvl8pPr marL="1371600"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8pPr>
            <a:lvl9pPr marL="1828800" algn="l">
              <a:spcBef>
                <a:spcPts val="0"/>
              </a:spcBef>
              <a:spcAft>
                <a:spcPts val="0"/>
              </a:spcAft>
              <a:defRPr sz="3600">
                <a:solidFill>
                  <a:srgbClr val="37424A"/>
                </a:solidFill>
                <a:latin typeface="Calibri"/>
              </a:defRPr>
            </a:lvl9pPr>
          </a:lstStyle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comité scientifique</a:t>
            </a:r>
            <a:endParaRPr lang="fr-FR" b="1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fr-FR" sz="1600" b="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defRPr/>
            </a:pPr>
            <a:r>
              <a:rPr lang="fr-FR" sz="2800">
                <a:solidFill>
                  <a:srgbClr val="36A9E1"/>
                </a:solidFill>
                <a:cs typeface="Segoe UI"/>
              </a:rPr>
              <a:t>1 – </a:t>
            </a:r>
            <a:r>
              <a:rPr lang="fr-FR" sz="1800">
                <a:solidFill>
                  <a:schemeClr val="tx1"/>
                </a:solidFill>
                <a:latin typeface="Calibri"/>
              </a:rPr>
              <a:t>Il est nécessaire de faire figurer des mentions relatives à l’ANR et au plan France 2030 Cette obligation tient dès lors que les travaux présentés mobilisent :</a:t>
            </a:r>
            <a:endParaRPr/>
          </a:p>
          <a:p>
            <a:pPr lvl="0">
              <a:defRPr/>
            </a:pPr>
            <a:r>
              <a:rPr lang="fr-FR" sz="1800">
                <a:solidFill>
                  <a:schemeClr val="tx1"/>
                </a:solidFill>
                <a:latin typeface="Calibri"/>
              </a:rPr>
              <a:t>L’une des 7 enquêtes de LifeObs OU des travaux communs relatifs aux grands objectifs des départements LifeObs (Collecte, Innovation, Diffusion, Formation)</a:t>
            </a:r>
            <a:endParaRPr/>
          </a:p>
          <a:p>
            <a:pPr>
              <a:defRPr/>
            </a:pPr>
            <a:endParaRPr lang="fr-FR" sz="1800" b="0">
              <a:solidFill>
                <a:schemeClr val="tx1"/>
              </a:solidFill>
              <a:latin typeface="Calibri"/>
            </a:endParaRPr>
          </a:p>
          <a:p>
            <a:pPr>
              <a:defRPr/>
            </a:pPr>
            <a:r>
              <a:rPr lang="fr-FR" sz="2800">
                <a:solidFill>
                  <a:srgbClr val="36A9E1"/>
                </a:solidFill>
              </a:rPr>
              <a:t>2 – </a:t>
            </a:r>
            <a:r>
              <a:rPr lang="fr-FR" sz="1800">
                <a:solidFill>
                  <a:schemeClr val="tx1"/>
                </a:solidFill>
                <a:latin typeface="Calibri"/>
              </a:rPr>
              <a:t>Que dois-je indiquer?</a:t>
            </a:r>
            <a:endParaRPr/>
          </a:p>
          <a:p>
            <a:pPr>
              <a:defRPr/>
            </a:pPr>
            <a:r>
              <a:rPr lang="fr-FR" sz="1800" u="sng">
                <a:solidFill>
                  <a:schemeClr val="tx1"/>
                </a:solidFill>
                <a:latin typeface="Calibri"/>
              </a:rPr>
              <a:t>Dans les publications  </a:t>
            </a:r>
            <a:r>
              <a:rPr lang="fr-FR" sz="1800">
                <a:solidFill>
                  <a:schemeClr val="tx1"/>
                </a:solidFill>
                <a:latin typeface="Calibri"/>
              </a:rPr>
              <a:t>: Ce travail a bénéficié d'une aide de l’État gérée par l'Agence Nationale de la Recherche au titre de France 2030 portant la référence ANR-21-ESRE-0037.</a:t>
            </a:r>
            <a:endParaRPr/>
          </a:p>
          <a:p>
            <a:pPr>
              <a:defRPr/>
            </a:pPr>
            <a:r>
              <a:rPr lang="fr-FR" sz="1800">
                <a:solidFill>
                  <a:schemeClr val="tx1"/>
                </a:solidFill>
                <a:latin typeface="Calibri"/>
              </a:rPr>
              <a:t> Ou, si aucun financement n’a été obtenu (Insee) : Ce travail est réalisé dans le cadre du programme LifeObs soutenu par l'Agence Nationale de la Recherche au titre de France 2030 portant la référence ANR-21-ESRE-0037. </a:t>
            </a:r>
            <a:endParaRPr/>
          </a:p>
          <a:p>
            <a:pPr>
              <a:defRPr/>
            </a:pPr>
            <a:endParaRPr lang="fr-FR" sz="1800">
              <a:solidFill>
                <a:schemeClr val="tx1"/>
              </a:solidFill>
              <a:latin typeface="Calibri"/>
            </a:endParaRPr>
          </a:p>
          <a:p>
            <a:pPr>
              <a:defRPr/>
            </a:pPr>
            <a:r>
              <a:rPr lang="fr-FR" sz="1800" u="sng">
                <a:solidFill>
                  <a:schemeClr val="tx1"/>
                </a:solidFill>
                <a:latin typeface="Calibri"/>
              </a:rPr>
              <a:t>Dans les communications  </a:t>
            </a:r>
            <a:r>
              <a:rPr lang="fr-FR" sz="1800">
                <a:solidFill>
                  <a:schemeClr val="tx1"/>
                </a:solidFill>
                <a:latin typeface="Calibri"/>
              </a:rPr>
              <a:t>: Le logo "France 2030" doit être présent.</a:t>
            </a:r>
            <a:endParaRPr>
              <a:latin typeface="Calibri"/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Les mentions pour les publications et les communications </a:t>
            </a:r>
            <a:endParaRPr lang="fr-FR" b="1"/>
          </a:p>
        </p:txBody>
      </p:sp>
      <p:pic>
        <p:nvPicPr>
          <p:cNvPr id="10" name="Image 9"/>
          <p:cNvPicPr/>
          <p:nvPr/>
        </p:nvPicPr>
        <p:blipFill>
          <a:blip r:embed="rId2"/>
          <a:stretch/>
        </p:blipFill>
        <p:spPr bwMode="auto">
          <a:xfrm>
            <a:off x="2892638" y="6148068"/>
            <a:ext cx="505460" cy="495935"/>
          </a:xfrm>
          <a:prstGeom prst="rect">
            <a:avLst/>
          </a:prstGeom>
        </p:spPr>
      </p:pic>
      <p:pic>
        <p:nvPicPr>
          <p:cNvPr id="11" name="Image 10"/>
          <p:cNvPicPr/>
          <p:nvPr/>
        </p:nvPicPr>
        <p:blipFill>
          <a:blip r:embed="rId3"/>
          <a:stretch/>
        </p:blipFill>
        <p:spPr bwMode="auto">
          <a:xfrm>
            <a:off x="2123728" y="6110287"/>
            <a:ext cx="572770" cy="5715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4" name="Espace réservé du texte 6"/>
          <p:cNvSpPr/>
          <p:nvPr/>
        </p:nvSpPr>
        <p:spPr bwMode="auto">
          <a:xfrm>
            <a:off x="1253880" y="4109040"/>
            <a:ext cx="7449480" cy="97128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0" tIns="0" rIns="0" bIns="0" anchor="t">
            <a:noAutofit/>
          </a:bodyPr>
          <a:lstStyle/>
          <a:p>
            <a:pPr marL="343080" indent="-343080" algn="ctr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  <a:p>
            <a:pPr marL="343080" indent="-343080">
              <a:lnSpc>
                <a:spcPct val="100000"/>
              </a:lnSpc>
              <a:tabLst>
                <a:tab pos="0" algn="l"/>
              </a:tabLst>
              <a:defRPr/>
            </a:pPr>
            <a:endParaRPr lang="fr-FR" sz="2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Rectangle 2"/>
          <p:cNvSpPr/>
          <p:nvPr/>
        </p:nvSpPr>
        <p:spPr bwMode="auto">
          <a:xfrm>
            <a:off x="1332000" y="2324880"/>
            <a:ext cx="7810920" cy="1324440"/>
          </a:xfrm>
          <a:prstGeom prst="rect">
            <a:avLst/>
          </a:prstGeom>
          <a:noFill/>
          <a:ln w="9525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>
              <a:lnSpc>
                <a:spcPts val="3501"/>
              </a:lnSpc>
              <a:defRPr/>
            </a:pPr>
            <a:endParaRPr lang="fr-FR" sz="28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86" name="Image 13"/>
          <p:cNvPicPr/>
          <p:nvPr/>
        </p:nvPicPr>
        <p:blipFill>
          <a:blip r:embed="rId2"/>
          <a:stretch/>
        </p:blipFill>
        <p:spPr bwMode="auto">
          <a:xfrm>
            <a:off x="1229759" y="6288840"/>
            <a:ext cx="5759640" cy="482760"/>
          </a:xfrm>
          <a:prstGeom prst="rect">
            <a:avLst/>
          </a:prstGeom>
          <a:ln w="0">
            <a:noFill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 bwMode="auto"/>
        <p:txBody>
          <a:bodyPr>
            <a:noAutofit/>
          </a:bodyPr>
          <a:lstStyle/>
          <a:p>
            <a:pPr>
              <a:defRPr/>
            </a:pPr>
            <a:r>
              <a:rPr lang="fr-FR" sz="4000"/>
              <a:t>Actualité des départements</a:t>
            </a:r>
            <a:endParaRPr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fr-FR" sz="4000"/>
              <a:t>Département collecte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3795" name="Espace réservé du texte 6"/>
          <p:cNvSpPr/>
          <p:nvPr/>
        </p:nvSpPr>
        <p:spPr bwMode="auto">
          <a:xfrm>
            <a:off x="2339752" y="4005064"/>
            <a:ext cx="745048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  <a:p>
            <a:pPr marL="342900" indent="-342900">
              <a:spcBef>
                <a:spcPts val="0"/>
              </a:spcBef>
              <a:buClr>
                <a:srgbClr val="DE3831"/>
              </a:buClr>
              <a:defRPr/>
            </a:pPr>
            <a:endParaRPr lang="fr-FR" sz="2000" b="0" i="1">
              <a:solidFill>
                <a:schemeClr val="tx1"/>
              </a:solidFill>
              <a:latin typeface="Calibri"/>
              <a:cs typeface="Segoe UI"/>
            </a:endParaRPr>
          </a:p>
        </p:txBody>
      </p:sp>
      <p:sp>
        <p:nvSpPr>
          <p:cNvPr id="161795" name="Rectangle 2"/>
          <p:cNvSpPr txBox="1">
            <a:spLocks noChangeArrowheads="1"/>
          </p:cNvSpPr>
          <p:nvPr/>
        </p:nvSpPr>
        <p:spPr bwMode="auto">
          <a:xfrm>
            <a:off x="1619672" y="323060"/>
            <a:ext cx="8387976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ts val="3500"/>
              </a:lnSpc>
              <a:defRPr/>
            </a:pPr>
            <a:endParaRPr sz="3600"/>
          </a:p>
        </p:txBody>
      </p:sp>
      <p:sp>
        <p:nvSpPr>
          <p:cNvPr id="2" name="Rectangle 1"/>
          <p:cNvSpPr/>
          <p:nvPr/>
        </p:nvSpPr>
        <p:spPr bwMode="auto">
          <a:xfrm>
            <a:off x="539552" y="985841"/>
            <a:ext cx="8064896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sz="1600" b="0">
              <a:solidFill>
                <a:srgbClr val="000000"/>
              </a:solidFill>
              <a:latin typeface="Calibri"/>
            </a:endParaRPr>
          </a:p>
          <a:p>
            <a:pPr>
              <a:defRPr/>
            </a:pPr>
            <a:r>
              <a:rPr lang="fr-FR" sz="1600" b="0">
                <a:solidFill>
                  <a:srgbClr val="000000"/>
                </a:solidFill>
                <a:latin typeface="Calibri"/>
              </a:rPr>
              <a:t> </a:t>
            </a:r>
            <a:endParaRPr/>
          </a:p>
          <a:p>
            <a:pPr>
              <a:defRPr/>
            </a:pPr>
            <a:r>
              <a:rPr lang="fr-FR" sz="2800" b="0">
                <a:solidFill>
                  <a:schemeClr val="tx1"/>
                </a:solidFill>
                <a:cs typeface="Segoe UI"/>
              </a:rPr>
              <a:t>Département « </a:t>
            </a:r>
            <a:r>
              <a:rPr lang="fr-FR" sz="2800">
                <a:solidFill>
                  <a:srgbClr val="00B0F0"/>
                </a:solidFill>
                <a:cs typeface="Segoe UI"/>
              </a:rPr>
              <a:t>Collecte</a:t>
            </a:r>
            <a:r>
              <a:rPr lang="fr-FR" sz="2800" b="0">
                <a:solidFill>
                  <a:schemeClr val="tx1"/>
                </a:solidFill>
                <a:cs typeface="Segoe UI"/>
              </a:rPr>
              <a:t> » en charge du suivi du terrain des enquêtes</a:t>
            </a:r>
            <a:endParaRPr/>
          </a:p>
          <a:p>
            <a:pPr>
              <a:defRPr/>
            </a:pPr>
            <a:endParaRPr lang="fr-FR" sz="2800" b="0">
              <a:solidFill>
                <a:schemeClr val="tx1"/>
              </a:solidFill>
              <a:cs typeface="Segoe UI"/>
            </a:endParaRPr>
          </a:p>
          <a:p>
            <a:pPr>
              <a:defRPr/>
            </a:pPr>
            <a:r>
              <a:rPr lang="fr-FR" sz="2800" b="0">
                <a:solidFill>
                  <a:schemeClr val="tx1"/>
                </a:solidFill>
                <a:cs typeface="Segoe UI"/>
              </a:rPr>
              <a:t>Que s’est-il passé depuis un an ?</a:t>
            </a:r>
            <a:endParaRPr/>
          </a:p>
          <a:p>
            <a:pPr>
              <a:defRPr/>
            </a:pPr>
            <a:endParaRPr lang="fr-FR" sz="2800" b="0">
              <a:solidFill>
                <a:schemeClr val="tx1"/>
              </a:solidFill>
              <a:cs typeface="Segoe UI"/>
            </a:endParaRPr>
          </a:p>
          <a:p>
            <a:pPr marL="285750" indent="-285750">
              <a:buFont typeface="Arial"/>
              <a:buChar char="•"/>
              <a:defRPr/>
            </a:pPr>
            <a:r>
              <a:rPr lang="fr-FR" sz="2800" b="0">
                <a:solidFill>
                  <a:schemeClr val="tx1"/>
                </a:solidFill>
                <a:cs typeface="Segoe UI"/>
              </a:rPr>
              <a:t>Avancement des enquêtes</a:t>
            </a:r>
            <a:endParaRPr/>
          </a:p>
          <a:p>
            <a:pPr marL="285750" indent="-285750">
              <a:buFont typeface="Arial"/>
              <a:buChar char="•"/>
              <a:defRPr/>
            </a:pPr>
            <a:r>
              <a:rPr lang="fr-FR" sz="2800" b="0">
                <a:solidFill>
                  <a:schemeClr val="tx1"/>
                </a:solidFill>
                <a:cs typeface="Segoe UI"/>
              </a:rPr>
              <a:t>Des activités transverses, notamment le suivi du sujet Arcep</a:t>
            </a:r>
            <a:endParaRPr b="0">
              <a:solidFill>
                <a:schemeClr val="tx1"/>
              </a:solidFill>
            </a:endParaRPr>
          </a:p>
          <a:p>
            <a:pPr>
              <a:defRPr/>
            </a:pPr>
            <a:endParaRPr lang="fr-FR" sz="2800" b="0">
              <a:solidFill>
                <a:schemeClr val="tx1">
                  <a:lumMod val="75000"/>
                  <a:lumOff val="25000"/>
                </a:schemeClr>
              </a:solidFill>
              <a:latin typeface="Calibri"/>
            </a:endParaRPr>
          </a:p>
          <a:p>
            <a:pPr>
              <a:defRPr/>
            </a:pPr>
            <a:endParaRPr lang="fr-FR" b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 bwMode="auto">
          <a:xfrm>
            <a:off x="467544" y="220354"/>
            <a:ext cx="7559675" cy="922337"/>
          </a:xfrm>
        </p:spPr>
        <p:txBody>
          <a:bodyPr/>
          <a:lstStyle/>
          <a:p>
            <a:pPr>
              <a:defRPr/>
            </a:pPr>
            <a:r>
              <a:rPr lang="fr-FR" b="1">
                <a:solidFill>
                  <a:srgbClr val="36A9E1"/>
                </a:solidFill>
                <a:cs typeface="Segoe UI"/>
              </a:rPr>
              <a:t>Le département « Collecte » </a:t>
            </a:r>
            <a:endParaRPr lang="fr-FR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n2</Template>
  <TotalTime>3</TotalTime>
  <Words>2316</Words>
  <Application>Microsoft Macintosh PowerPoint</Application>
  <DocSecurity>0</DocSecurity>
  <PresentationFormat>Affichage à l'écran (4:3)</PresentationFormat>
  <Paragraphs>279</Paragraphs>
  <Slides>29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29</vt:i4>
      </vt:variant>
    </vt:vector>
  </HeadingPairs>
  <TitlesOfParts>
    <vt:vector size="36" baseType="lpstr">
      <vt:lpstr>Arial</vt:lpstr>
      <vt:lpstr>Calibri</vt:lpstr>
      <vt:lpstr>DejaVu Sans</vt:lpstr>
      <vt:lpstr>Segoe UI</vt:lpstr>
      <vt:lpstr>Times New Roman</vt:lpstr>
      <vt:lpstr>Wingdings</vt:lpstr>
      <vt:lpstr>n2</vt:lpstr>
      <vt:lpstr>Présentation PowerPoint</vt:lpstr>
      <vt:lpstr>Actualités de LifeObs</vt:lpstr>
      <vt:lpstr>Ils/Elles ont rejoint LifeObs</vt:lpstr>
      <vt:lpstr>Ils/Elles ont quitté LifeObs</vt:lpstr>
      <vt:lpstr>Le comité scientifique</vt:lpstr>
      <vt:lpstr>Présentation PowerPoint</vt:lpstr>
      <vt:lpstr>Les mentions pour les publications et les communications </vt:lpstr>
      <vt:lpstr>Actualité des départements</vt:lpstr>
      <vt:lpstr>Le département « Collecte » </vt:lpstr>
      <vt:lpstr>Actualités des enquêtes</vt:lpstr>
      <vt:lpstr>Actualités des enquêtes</vt:lpstr>
      <vt:lpstr>Le sujet « Arcep »</vt:lpstr>
      <vt:lpstr>Le sujet « Arcep »</vt:lpstr>
      <vt:lpstr>Le sujet « Arcep »</vt:lpstr>
      <vt:lpstr>Le sujet « Arcep »</vt:lpstr>
      <vt:lpstr>Le sujet « Arcep »</vt:lpstr>
      <vt:lpstr>Actualité des départements</vt:lpstr>
      <vt:lpstr>Département Innovation </vt:lpstr>
      <vt:lpstr>Département Innovation </vt:lpstr>
      <vt:lpstr>Actualité des départements</vt:lpstr>
      <vt:lpstr>Département de la diffusion </vt:lpstr>
      <vt:lpstr>Département de la diffusion </vt:lpstr>
      <vt:lpstr>Département de la diffusion </vt:lpstr>
      <vt:lpstr>Département de la diffusion </vt:lpstr>
      <vt:lpstr>Actualité des départements</vt:lpstr>
      <vt:lpstr>Département de la formation </vt:lpstr>
      <vt:lpstr>Département de la formation </vt:lpstr>
      <vt:lpstr>Département de la formation </vt:lpstr>
      <vt:lpstr>Département de la formation 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de lancement Life Obs</dc:title>
  <dc:subject/>
  <dc:creator>Microsoft Office User</dc:creator>
  <cp:keywords/>
  <dc:description/>
  <cp:lastModifiedBy>Microsoft Office User</cp:lastModifiedBy>
  <cp:revision>233</cp:revision>
  <cp:lastPrinted>2023-10-23T15:55:47Z</cp:lastPrinted>
  <dcterms:created xsi:type="dcterms:W3CDTF">2022-01-28T11:10:03Z</dcterms:created>
  <dcterms:modified xsi:type="dcterms:W3CDTF">2023-10-23T15:58:44Z</dcterms:modified>
  <cp:category/>
  <dc:identifier/>
  <cp:contentStatus/>
  <dc:language/>
  <cp:version/>
</cp:coreProperties>
</file>