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302" r:id="rId19"/>
    <p:sldId id="303" r:id="rId20"/>
    <p:sldId id="30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55DC00-1969-41A1-9323-85D592CF3BE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52320C-9338-4CE1-820F-C12D072ADBF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DBB011-FE6C-4DC0-8451-289C58638FD4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0B5701-6C25-4E96-91C0-9A2EAC839EA9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0E4CC2-3B8A-4EB5-9A8F-82698A8D55C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980" y="6334816"/>
            <a:ext cx="360040" cy="386384"/>
          </a:xfrm>
          <a:prstGeom prst="rect">
            <a:avLst/>
          </a:prstGeom>
        </p:spPr>
      </p:pic>
      <p:sp>
        <p:nvSpPr>
          <p:cNvPr id="6" name="PlaceHolder 2"/>
          <p:cNvSpPr txBox="1">
            <a:spLocks/>
          </p:cNvSpPr>
          <p:nvPr userDrawn="1"/>
        </p:nvSpPr>
        <p:spPr>
          <a:xfrm>
            <a:off x="6441808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E4CC2-3B8A-4EB5-9A8F-82698A8D55C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es Investissements d&amp;#39;avenir | ANR">
            <a:extLst>
              <a:ext uri="{FF2B5EF4-FFF2-40B4-BE49-F238E27FC236}">
                <a16:creationId xmlns:a16="http://schemas.microsoft.com/office/drawing/2014/main" id="{11371DE4-EF7B-4F9B-9FBB-25F3D9532843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8111449" y="6359180"/>
            <a:ext cx="387399" cy="36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1079679-D32E-476D-BDF8-28801A9AAF4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692250F-2C2D-48D4-995C-EE4B1E2E861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C49AC5-F1A2-46DE-B866-4095A984913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8EAE9F-F18E-4BE6-8216-61B188CB1A9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FA088A2-D9F0-4172-A3FD-AC75F05F5DE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0D1F99-1A8B-4914-AFB5-FF2BFD24CA4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C05F61-1C27-422C-8BB9-18930C0EA204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1629" y="6334816"/>
            <a:ext cx="360040" cy="386384"/>
          </a:xfrm>
          <a:prstGeom prst="rect">
            <a:avLst/>
          </a:prstGeom>
        </p:spPr>
      </p:pic>
      <p:pic>
        <p:nvPicPr>
          <p:cNvPr id="8" name="Image 7" descr="Les Investissements d&amp;#39;avenir | ANR">
            <a:extLst>
              <a:ext uri="{FF2B5EF4-FFF2-40B4-BE49-F238E27FC236}">
                <a16:creationId xmlns:a16="http://schemas.microsoft.com/office/drawing/2014/main" id="{11371DE4-EF7B-4F9B-9FBB-25F3D9532843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8055445" y="6359180"/>
            <a:ext cx="387399" cy="36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581B53-2431-453A-90CE-8537FE5428B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E11B4FC-AF82-411B-984B-4802E0CC33A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6A4C0EB-684B-475E-8233-1017D2990A7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93D963-8B33-41FE-8AFD-C458A8EA619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56D51C-479F-482E-8F74-A87D663E5AA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9CF083-DF20-4BC3-8AE7-B305255F268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BDA2D8-3C3F-4961-85EA-55588660698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32074E-DF2B-4844-A8B3-D424972C7F1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88AF6D-557D-4E70-9028-68E3F122EF5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33AC48-4ED8-40BA-98BB-1C25364959C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F15C1B-9774-487C-A4A5-399C52CD887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5BFAC-F944-4FC8-84C1-D309628D27B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CB4115-C052-4D4F-B985-5A1E13FD6EFC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5779FC-C54E-447F-80C4-B196697D3C5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-112320" y="166824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"/>
              </a:rPr>
              <a:t>Le suivi des panels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-112320" y="42116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34A8DE"/>
                </a:solidFill>
                <a:latin typeface="Calibri"/>
              </a:rPr>
              <a:t>Table ronde organisée par les départements </a:t>
            </a:r>
            <a:r>
              <a:rPr lang="fr-FR" sz="2400" b="0" i="1" strike="noStrike" spc="-1">
                <a:solidFill>
                  <a:srgbClr val="34A8DE"/>
                </a:solidFill>
                <a:latin typeface="Calibri"/>
              </a:rPr>
              <a:t>Innovation</a:t>
            </a:r>
            <a:r>
              <a:rPr lang="fr-FR" sz="2400" b="0" strike="noStrike" spc="-1">
                <a:solidFill>
                  <a:srgbClr val="34A8DE"/>
                </a:solidFill>
                <a:latin typeface="Calibri"/>
              </a:rPr>
              <a:t> et </a:t>
            </a:r>
            <a:r>
              <a:rPr lang="fr-FR" sz="2400" b="0" i="1" strike="noStrike" spc="-1">
                <a:solidFill>
                  <a:srgbClr val="34A8DE"/>
                </a:solidFill>
                <a:latin typeface="Calibri"/>
              </a:rPr>
              <a:t>Collecte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34A8DE"/>
                </a:solidFill>
                <a:latin typeface="Calibri"/>
              </a:rPr>
              <a:t>Assemblée LifeObs</a:t>
            </a:r>
            <a:r>
              <a:rPr lang="fr-FR" sz="2400" b="0" i="1" strike="noStrike" spc="-1">
                <a:solidFill>
                  <a:srgbClr val="34A8DE"/>
                </a:solidFill>
                <a:latin typeface="Calibri"/>
              </a:rPr>
              <a:t>, </a:t>
            </a:r>
            <a:r>
              <a:rPr lang="fr-FR" sz="2400" b="0" strike="noStrike" spc="-1">
                <a:solidFill>
                  <a:srgbClr val="34A8DE"/>
                </a:solidFill>
                <a:latin typeface="Calibri"/>
              </a:rPr>
              <a:t>14 octobre 2022, Ined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84" name="Image 4"/>
          <p:cNvPicPr/>
          <p:nvPr/>
        </p:nvPicPr>
        <p:blipFill>
          <a:blip r:embed="rId2"/>
          <a:stretch/>
        </p:blipFill>
        <p:spPr>
          <a:xfrm>
            <a:off x="0" y="-58320"/>
            <a:ext cx="9179640" cy="112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03" name="Image 3"/>
          <p:cNvPicPr/>
          <p:nvPr/>
        </p:nvPicPr>
        <p:blipFill>
          <a:blip r:embed="rId2"/>
          <a:stretch/>
        </p:blipFill>
        <p:spPr>
          <a:xfrm>
            <a:off x="0" y="942480"/>
            <a:ext cx="9179640" cy="515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05" name="Image 2"/>
          <p:cNvPicPr/>
          <p:nvPr/>
        </p:nvPicPr>
        <p:blipFill>
          <a:blip r:embed="rId2"/>
          <a:stretch/>
        </p:blipFill>
        <p:spPr>
          <a:xfrm>
            <a:off x="-20520" y="879840"/>
            <a:ext cx="9179640" cy="520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Espace réservé du texte 7"/>
          <p:cNvSpPr/>
          <p:nvPr/>
        </p:nvSpPr>
        <p:spPr>
          <a:xfrm>
            <a:off x="565200" y="1931040"/>
            <a:ext cx="8112960" cy="3787560"/>
          </a:xfrm>
          <a:prstGeom prst="rect">
            <a:avLst/>
          </a:prstGeom>
          <a:solidFill>
            <a:srgbClr val="34A8D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500" b="1" strike="noStrike" spc="-1">
                <a:solidFill>
                  <a:srgbClr val="FFFFFF"/>
                </a:solidFill>
                <a:latin typeface="Calibri"/>
              </a:rPr>
              <a:t>Données de contact de qualité et actualisées </a:t>
            </a:r>
            <a:endParaRPr lang="fr-FR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Prestation d’enrichissement/fichier des déménagements du type La Poste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Rafraîchissement via Fidéli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Questions spécifiques en fin de vague pour la vague suivante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Identification de personnes relais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Autre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07" name="Image 4"/>
          <p:cNvPicPr/>
          <p:nvPr/>
        </p:nvPicPr>
        <p:blipFill>
          <a:blip r:embed="rId2"/>
          <a:srcRect b="2909"/>
          <a:stretch/>
        </p:blipFill>
        <p:spPr>
          <a:xfrm>
            <a:off x="0" y="0"/>
            <a:ext cx="9141480" cy="109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09" name="Image 5"/>
          <p:cNvPicPr/>
          <p:nvPr/>
        </p:nvPicPr>
        <p:blipFill>
          <a:blip r:embed="rId2"/>
          <a:srcRect r="1351" b="15810"/>
          <a:stretch/>
        </p:blipFill>
        <p:spPr>
          <a:xfrm>
            <a:off x="506160" y="844560"/>
            <a:ext cx="8167680" cy="491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11" name="Image 2"/>
          <p:cNvPicPr/>
          <p:nvPr/>
        </p:nvPicPr>
        <p:blipFill>
          <a:blip r:embed="rId2"/>
          <a:srcRect b="15358"/>
          <a:stretch/>
        </p:blipFill>
        <p:spPr>
          <a:xfrm>
            <a:off x="344880" y="720000"/>
            <a:ext cx="8279640" cy="485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13" name="Image 2"/>
          <p:cNvPicPr/>
          <p:nvPr/>
        </p:nvPicPr>
        <p:blipFill>
          <a:blip r:embed="rId2"/>
          <a:srcRect l="834" r="824" b="16413"/>
          <a:stretch/>
        </p:blipFill>
        <p:spPr>
          <a:xfrm>
            <a:off x="467640" y="720000"/>
            <a:ext cx="8496720" cy="504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39" name="Image 2"/>
          <p:cNvPicPr/>
          <p:nvPr/>
        </p:nvPicPr>
        <p:blipFill>
          <a:blip r:embed="rId2"/>
          <a:srcRect b="15517"/>
          <a:stretch/>
        </p:blipFill>
        <p:spPr>
          <a:xfrm>
            <a:off x="-13680" y="720000"/>
            <a:ext cx="8999640" cy="528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3" name="Image 2"/>
          <p:cNvPicPr/>
          <p:nvPr/>
        </p:nvPicPr>
        <p:blipFill>
          <a:blip r:embed="rId2"/>
          <a:stretch/>
        </p:blipFill>
        <p:spPr>
          <a:xfrm>
            <a:off x="293298" y="857664"/>
            <a:ext cx="8632166" cy="546837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250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9" name="Image 2"/>
          <p:cNvPicPr/>
          <p:nvPr/>
        </p:nvPicPr>
        <p:blipFill>
          <a:blip r:embed="rId2"/>
          <a:stretch/>
        </p:blipFill>
        <p:spPr>
          <a:xfrm>
            <a:off x="161026" y="828136"/>
            <a:ext cx="8589308" cy="542889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460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1" name="Image 3"/>
          <p:cNvPicPr/>
          <p:nvPr/>
        </p:nvPicPr>
        <p:blipFill>
          <a:blip r:embed="rId2"/>
          <a:stretch/>
        </p:blipFill>
        <p:spPr>
          <a:xfrm>
            <a:off x="86264" y="719640"/>
            <a:ext cx="8361284" cy="564490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u texte 7"/>
          <p:cNvSpPr/>
          <p:nvPr/>
        </p:nvSpPr>
        <p:spPr>
          <a:xfrm>
            <a:off x="331560" y="1953360"/>
            <a:ext cx="8697240" cy="3701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250000"/>
              </a:lnSpc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 Participants :</a:t>
            </a:r>
            <a:endParaRPr lang="fr-FR" sz="1800" b="0" strike="noStrike" spc="-1" dirty="0">
              <a:latin typeface="Arial"/>
            </a:endParaRPr>
          </a:p>
          <a:p>
            <a:pPr marL="285840" indent="-285840">
              <a:lnSpc>
                <a:spcPct val="250000"/>
              </a:lnSpc>
              <a:buClr>
                <a:srgbClr val="61CAF9"/>
              </a:buClr>
              <a:buSzPct val="120000"/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Mélanie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Vignale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, Gaëlle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Dabet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, Zora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Mazari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, Manon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Olaria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, CEREQ,  </a:t>
            </a:r>
            <a:r>
              <a:rPr lang="fr-FR" sz="1800" b="0" i="1" strike="noStrike" spc="-1" dirty="0">
                <a:solidFill>
                  <a:srgbClr val="00B0F0"/>
                </a:solidFill>
                <a:latin typeface="Calibri"/>
              </a:rPr>
              <a:t>Générations</a:t>
            </a:r>
            <a:endParaRPr lang="fr-FR" sz="1800" b="0" strike="noStrike" spc="-1" dirty="0">
              <a:solidFill>
                <a:srgbClr val="00B0F0"/>
              </a:solidFill>
              <a:latin typeface="Arial"/>
            </a:endParaRPr>
          </a:p>
          <a:p>
            <a:pPr marL="285840" indent="-285840">
              <a:lnSpc>
                <a:spcPct val="250000"/>
              </a:lnSpc>
              <a:buClr>
                <a:srgbClr val="61CAF9"/>
              </a:buClr>
              <a:buSzPct val="120000"/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Maryline Becque, DARES, </a:t>
            </a:r>
            <a:r>
              <a:rPr lang="fr-FR" sz="1800" b="0" i="1" strike="noStrike" spc="-1" dirty="0" smtClean="0">
                <a:solidFill>
                  <a:srgbClr val="00B0F0"/>
                </a:solidFill>
                <a:latin typeface="Calibri"/>
              </a:rPr>
              <a:t>Conditions </a:t>
            </a:r>
            <a:r>
              <a:rPr lang="fr-FR" sz="1800" b="0" i="1" strike="noStrike" spc="-1" dirty="0">
                <a:solidFill>
                  <a:srgbClr val="00B0F0"/>
                </a:solidFill>
                <a:latin typeface="Calibri"/>
              </a:rPr>
              <a:t>de travail </a:t>
            </a:r>
            <a:endParaRPr lang="fr-FR" sz="1800" b="0" i="1" strike="noStrike" spc="-1" dirty="0">
              <a:solidFill>
                <a:srgbClr val="00B0F0"/>
              </a:solidFill>
              <a:latin typeface="Arial"/>
            </a:endParaRPr>
          </a:p>
          <a:p>
            <a:pPr marL="285840" indent="-285840">
              <a:lnSpc>
                <a:spcPct val="250000"/>
              </a:lnSpc>
              <a:buClr>
                <a:srgbClr val="61CAF9"/>
              </a:buClr>
              <a:buSzPct val="120000"/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Thomas Renaud et Louis Arnault, PSL Dauphine, </a:t>
            </a:r>
            <a:r>
              <a:rPr lang="fr-FR" sz="1800" b="0" i="1" strike="noStrike" spc="-1" dirty="0" smtClean="0">
                <a:solidFill>
                  <a:srgbClr val="00B0F0"/>
                </a:solidFill>
                <a:latin typeface="Calibri"/>
              </a:rPr>
              <a:t>Share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endParaRPr lang="fr-FR" sz="1800" b="0" strike="noStrike" spc="-1" dirty="0">
              <a:latin typeface="Arial"/>
            </a:endParaRPr>
          </a:p>
          <a:p>
            <a:pPr marL="285840" indent="-285840">
              <a:lnSpc>
                <a:spcPct val="250000"/>
              </a:lnSpc>
              <a:buClr>
                <a:srgbClr val="61CAF9"/>
              </a:buClr>
              <a:buSzPct val="120000"/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Claire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Hagège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, Insee, </a:t>
            </a:r>
            <a:r>
              <a:rPr lang="fr-FR" sz="1800" b="0" i="1" strike="noStrike" spc="-1" dirty="0" smtClean="0">
                <a:solidFill>
                  <a:srgbClr val="00B0F0"/>
                </a:solidFill>
                <a:latin typeface="Calibri"/>
              </a:rPr>
              <a:t>Histoire </a:t>
            </a:r>
            <a:r>
              <a:rPr lang="fr-FR" sz="1800" b="0" i="1" strike="noStrike" spc="-1" dirty="0">
                <a:solidFill>
                  <a:srgbClr val="00B0F0"/>
                </a:solidFill>
                <a:latin typeface="Calibri"/>
              </a:rPr>
              <a:t>de vie et Patrimoine </a:t>
            </a:r>
            <a:endParaRPr lang="fr-FR" sz="1800" b="0" i="1" strike="noStrike" spc="-1" dirty="0">
              <a:solidFill>
                <a:srgbClr val="00B0F0"/>
              </a:solidFill>
              <a:latin typeface="Arial"/>
            </a:endParaRPr>
          </a:p>
          <a:p>
            <a:pPr>
              <a:lnSpc>
                <a:spcPct val="25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86" name="Image 9"/>
          <p:cNvPicPr/>
          <p:nvPr/>
        </p:nvPicPr>
        <p:blipFill>
          <a:blip r:embed="rId2"/>
          <a:stretch/>
        </p:blipFill>
        <p:spPr>
          <a:xfrm>
            <a:off x="0" y="-58320"/>
            <a:ext cx="9179640" cy="112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15" name="Image 3"/>
          <p:cNvPicPr/>
          <p:nvPr/>
        </p:nvPicPr>
        <p:blipFill>
          <a:blip r:embed="rId2"/>
          <a:stretch/>
        </p:blipFill>
        <p:spPr>
          <a:xfrm>
            <a:off x="90000" y="968760"/>
            <a:ext cx="8999640" cy="504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17" name="Image 3"/>
          <p:cNvPicPr/>
          <p:nvPr/>
        </p:nvPicPr>
        <p:blipFill>
          <a:blip r:embed="rId2"/>
          <a:stretch/>
        </p:blipFill>
        <p:spPr>
          <a:xfrm>
            <a:off x="64440" y="965160"/>
            <a:ext cx="8999640" cy="504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19" name="Image 4"/>
          <p:cNvPicPr/>
          <p:nvPr/>
        </p:nvPicPr>
        <p:blipFill>
          <a:blip r:embed="rId2"/>
          <a:stretch/>
        </p:blipFill>
        <p:spPr>
          <a:xfrm>
            <a:off x="50760" y="1052640"/>
            <a:ext cx="8999640" cy="510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space réservé du texte 7"/>
          <p:cNvSpPr/>
          <p:nvPr/>
        </p:nvSpPr>
        <p:spPr>
          <a:xfrm>
            <a:off x="514440" y="2305080"/>
            <a:ext cx="8112960" cy="2690280"/>
          </a:xfrm>
          <a:prstGeom prst="rect">
            <a:avLst/>
          </a:prstGeom>
          <a:solidFill>
            <a:srgbClr val="34A8D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500" b="1" strike="noStrike" spc="-1">
                <a:solidFill>
                  <a:srgbClr val="FFFFFF"/>
                </a:solidFill>
                <a:latin typeface="Calibri"/>
              </a:rPr>
              <a:t>Contenu des envois postaux et mails </a:t>
            </a:r>
            <a:endParaRPr lang="fr-FR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Annonce du nombre de vagues du panel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Documents joints aux envois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21" name="Image 4"/>
          <p:cNvPicPr/>
          <p:nvPr/>
        </p:nvPicPr>
        <p:blipFill>
          <a:blip r:embed="rId2"/>
          <a:srcRect b="2909"/>
          <a:stretch/>
        </p:blipFill>
        <p:spPr>
          <a:xfrm>
            <a:off x="0" y="0"/>
            <a:ext cx="9141480" cy="109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3" name="Image 2"/>
          <p:cNvPicPr/>
          <p:nvPr/>
        </p:nvPicPr>
        <p:blipFill>
          <a:blip r:embed="rId2"/>
          <a:srcRect b="18429"/>
          <a:stretch/>
        </p:blipFill>
        <p:spPr>
          <a:xfrm>
            <a:off x="76320" y="720000"/>
            <a:ext cx="8999640" cy="517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5" name="Image 4"/>
          <p:cNvPicPr/>
          <p:nvPr/>
        </p:nvPicPr>
        <p:blipFill>
          <a:blip r:embed="rId2"/>
          <a:stretch/>
        </p:blipFill>
        <p:spPr>
          <a:xfrm>
            <a:off x="201282" y="846161"/>
            <a:ext cx="8873119" cy="549137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7" name="Image 5"/>
          <p:cNvPicPr/>
          <p:nvPr/>
        </p:nvPicPr>
        <p:blipFill>
          <a:blip r:embed="rId2"/>
          <a:stretch/>
        </p:blipFill>
        <p:spPr>
          <a:xfrm>
            <a:off x="57510" y="915172"/>
            <a:ext cx="8848100" cy="538786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9" name="Image 3"/>
          <p:cNvPicPr/>
          <p:nvPr/>
        </p:nvPicPr>
        <p:blipFill>
          <a:blip r:embed="rId2"/>
          <a:stretch/>
        </p:blipFill>
        <p:spPr>
          <a:xfrm>
            <a:off x="144340" y="904031"/>
            <a:ext cx="8890959" cy="542200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31" name="Image 2"/>
          <p:cNvPicPr/>
          <p:nvPr/>
        </p:nvPicPr>
        <p:blipFill>
          <a:blip r:embed="rId2"/>
          <a:stretch/>
        </p:blipFill>
        <p:spPr>
          <a:xfrm>
            <a:off x="180000" y="1001880"/>
            <a:ext cx="8999640" cy="503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33" name="Image 3"/>
          <p:cNvPicPr/>
          <p:nvPr/>
        </p:nvPicPr>
        <p:blipFill>
          <a:blip r:embed="rId2"/>
          <a:stretch/>
        </p:blipFill>
        <p:spPr>
          <a:xfrm>
            <a:off x="180000" y="1073880"/>
            <a:ext cx="8999640" cy="505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"/>
          <p:cNvSpPr/>
          <p:nvPr/>
        </p:nvSpPr>
        <p:spPr>
          <a:xfrm>
            <a:off x="0" y="2954880"/>
            <a:ext cx="9143640" cy="126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Espace réservé du texte 7"/>
          <p:cNvSpPr/>
          <p:nvPr/>
        </p:nvSpPr>
        <p:spPr>
          <a:xfrm>
            <a:off x="-2160" y="3058920"/>
            <a:ext cx="9143640" cy="1163520"/>
          </a:xfrm>
          <a:prstGeom prst="rect">
            <a:avLst/>
          </a:prstGeom>
          <a:solidFill>
            <a:srgbClr val="34A8D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</a:rPr>
              <a:t>Présentation des enquêtes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89" name="Image 4"/>
          <p:cNvPicPr/>
          <p:nvPr/>
        </p:nvPicPr>
        <p:blipFill>
          <a:blip r:embed="rId2"/>
          <a:srcRect b="2909"/>
          <a:stretch/>
        </p:blipFill>
        <p:spPr>
          <a:xfrm>
            <a:off x="0" y="0"/>
            <a:ext cx="9141480" cy="109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35" name="Image 2"/>
          <p:cNvPicPr/>
          <p:nvPr/>
        </p:nvPicPr>
        <p:blipFill>
          <a:blip r:embed="rId2"/>
          <a:stretch/>
        </p:blipFill>
        <p:spPr>
          <a:xfrm>
            <a:off x="54000" y="980640"/>
            <a:ext cx="8999640" cy="507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space réservé du texte 7"/>
          <p:cNvSpPr/>
          <p:nvPr/>
        </p:nvSpPr>
        <p:spPr>
          <a:xfrm>
            <a:off x="588960" y="1789920"/>
            <a:ext cx="8112960" cy="4037040"/>
          </a:xfrm>
          <a:prstGeom prst="rect">
            <a:avLst/>
          </a:prstGeom>
          <a:solidFill>
            <a:srgbClr val="34A8D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500" b="1" strike="noStrike" spc="-1">
                <a:solidFill>
                  <a:srgbClr val="FFFFFF"/>
                </a:solidFill>
                <a:latin typeface="Calibri"/>
              </a:rPr>
              <a:t>Contacts entre deux vagues pour lutter contre l’attrition </a:t>
            </a:r>
            <a:endParaRPr lang="fr-FR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Envoi de cadeaux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Cartes de vœux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Retour personnalisé de résultats,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Incitations financières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Quel rythme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37" name="Image 4"/>
          <p:cNvPicPr/>
          <p:nvPr/>
        </p:nvPicPr>
        <p:blipFill>
          <a:blip r:embed="rId2"/>
          <a:srcRect b="2909"/>
          <a:stretch/>
        </p:blipFill>
        <p:spPr>
          <a:xfrm>
            <a:off x="0" y="0"/>
            <a:ext cx="9141480" cy="109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1" name="Image 2"/>
          <p:cNvPicPr/>
          <p:nvPr/>
        </p:nvPicPr>
        <p:blipFill>
          <a:blip r:embed="rId2"/>
          <a:srcRect b="18618"/>
          <a:stretch/>
        </p:blipFill>
        <p:spPr>
          <a:xfrm>
            <a:off x="-13680" y="720000"/>
            <a:ext cx="8999640" cy="513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5" name="Image 2"/>
          <p:cNvPicPr/>
          <p:nvPr/>
        </p:nvPicPr>
        <p:blipFill>
          <a:blip r:embed="rId2"/>
          <a:srcRect b="13674"/>
          <a:stretch/>
        </p:blipFill>
        <p:spPr>
          <a:xfrm>
            <a:off x="144000" y="910800"/>
            <a:ext cx="8999640" cy="544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7" name="Image 2"/>
          <p:cNvPicPr/>
          <p:nvPr/>
        </p:nvPicPr>
        <p:blipFill>
          <a:blip r:embed="rId2"/>
          <a:srcRect b="14950"/>
          <a:stretch/>
        </p:blipFill>
        <p:spPr>
          <a:xfrm>
            <a:off x="144000" y="720000"/>
            <a:ext cx="8999640" cy="537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3" name="Image 5"/>
          <p:cNvPicPr/>
          <p:nvPr/>
        </p:nvPicPr>
        <p:blipFill>
          <a:blip r:embed="rId2"/>
          <a:srcRect l="393" b="13264"/>
          <a:stretch/>
        </p:blipFill>
        <p:spPr>
          <a:xfrm>
            <a:off x="179640" y="720000"/>
            <a:ext cx="8964000" cy="544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5" name="Image 3"/>
          <p:cNvPicPr/>
          <p:nvPr/>
        </p:nvPicPr>
        <p:blipFill>
          <a:blip r:embed="rId2"/>
          <a:stretch/>
        </p:blipFill>
        <p:spPr>
          <a:xfrm>
            <a:off x="90000" y="887400"/>
            <a:ext cx="8999640" cy="507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7" name="Image 2"/>
          <p:cNvPicPr/>
          <p:nvPr/>
        </p:nvPicPr>
        <p:blipFill>
          <a:blip r:embed="rId2"/>
          <a:stretch/>
        </p:blipFill>
        <p:spPr>
          <a:xfrm>
            <a:off x="90000" y="983880"/>
            <a:ext cx="8999640" cy="507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space réservé du texte 7"/>
          <p:cNvSpPr/>
          <p:nvPr/>
        </p:nvSpPr>
        <p:spPr>
          <a:xfrm>
            <a:off x="896400" y="2512080"/>
            <a:ext cx="7348680" cy="2480760"/>
          </a:xfrm>
          <a:prstGeom prst="rect">
            <a:avLst/>
          </a:prstGeom>
          <a:solidFill>
            <a:srgbClr val="34A8D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500" b="1" strike="noStrike" spc="-1">
                <a:solidFill>
                  <a:srgbClr val="FFFFFF"/>
                </a:solidFill>
                <a:latin typeface="Calibri"/>
              </a:rPr>
              <a:t>Enquête de suivi entre deux vagues</a:t>
            </a:r>
            <a:endParaRPr lang="fr-FR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Avantages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Inconvénients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59" name="Image 4"/>
          <p:cNvPicPr/>
          <p:nvPr/>
        </p:nvPicPr>
        <p:blipFill>
          <a:blip r:embed="rId2"/>
          <a:srcRect b="2909"/>
          <a:stretch/>
        </p:blipFill>
        <p:spPr>
          <a:xfrm>
            <a:off x="0" y="0"/>
            <a:ext cx="9141480" cy="109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61" name="Image 2"/>
          <p:cNvPicPr/>
          <p:nvPr/>
        </p:nvPicPr>
        <p:blipFill>
          <a:blip r:embed="rId2"/>
          <a:srcRect b="17222"/>
          <a:stretch/>
        </p:blipFill>
        <p:spPr>
          <a:xfrm>
            <a:off x="90000" y="910800"/>
            <a:ext cx="8999640" cy="518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A91A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CEREQ, Enquête 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Générations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91" name="Image 4"/>
          <p:cNvPicPr/>
          <p:nvPr/>
        </p:nvPicPr>
        <p:blipFill>
          <a:blip r:embed="rId2"/>
          <a:srcRect b="14923"/>
          <a:stretch/>
        </p:blipFill>
        <p:spPr>
          <a:xfrm>
            <a:off x="90000" y="720000"/>
            <a:ext cx="8915977" cy="534724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63" name="Image 2"/>
          <p:cNvPicPr/>
          <p:nvPr/>
        </p:nvPicPr>
        <p:blipFill>
          <a:blip r:embed="rId2"/>
          <a:stretch/>
        </p:blipFill>
        <p:spPr>
          <a:xfrm>
            <a:off x="180000" y="870840"/>
            <a:ext cx="8999640" cy="550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65" name="Image 2"/>
          <p:cNvPicPr/>
          <p:nvPr/>
        </p:nvPicPr>
        <p:blipFill>
          <a:blip r:embed="rId2"/>
          <a:stretch/>
        </p:blipFill>
        <p:spPr>
          <a:xfrm>
            <a:off x="180000" y="1001520"/>
            <a:ext cx="8999640" cy="542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67" name="Image 3"/>
          <p:cNvPicPr/>
          <p:nvPr/>
        </p:nvPicPr>
        <p:blipFill>
          <a:blip r:embed="rId2"/>
          <a:srcRect t="1871"/>
          <a:stretch/>
        </p:blipFill>
        <p:spPr>
          <a:xfrm>
            <a:off x="74762" y="730080"/>
            <a:ext cx="9014878" cy="549244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69" name="Image 2"/>
          <p:cNvPicPr/>
          <p:nvPr/>
        </p:nvPicPr>
        <p:blipFill>
          <a:blip r:embed="rId2"/>
          <a:stretch/>
        </p:blipFill>
        <p:spPr>
          <a:xfrm>
            <a:off x="144000" y="853200"/>
            <a:ext cx="8999640" cy="506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71" name="Image 3"/>
          <p:cNvPicPr/>
          <p:nvPr/>
        </p:nvPicPr>
        <p:blipFill>
          <a:blip r:embed="rId2"/>
          <a:stretch/>
        </p:blipFill>
        <p:spPr>
          <a:xfrm>
            <a:off x="54000" y="1159560"/>
            <a:ext cx="8999640" cy="504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73" name="Image 2"/>
          <p:cNvPicPr/>
          <p:nvPr/>
        </p:nvPicPr>
        <p:blipFill>
          <a:blip r:embed="rId2"/>
          <a:stretch/>
        </p:blipFill>
        <p:spPr>
          <a:xfrm>
            <a:off x="116280" y="1033920"/>
            <a:ext cx="8999640" cy="507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75" name="Image 3"/>
          <p:cNvPicPr/>
          <p:nvPr/>
        </p:nvPicPr>
        <p:blipFill>
          <a:blip r:embed="rId2"/>
          <a:stretch/>
        </p:blipFill>
        <p:spPr>
          <a:xfrm>
            <a:off x="54000" y="870480"/>
            <a:ext cx="8999640" cy="50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93" name="Image 6"/>
          <p:cNvPicPr/>
          <p:nvPr/>
        </p:nvPicPr>
        <p:blipFill>
          <a:blip r:embed="rId2"/>
          <a:srcRect l="2402" r="2390" b="13570"/>
          <a:stretch/>
        </p:blipFill>
        <p:spPr>
          <a:xfrm>
            <a:off x="90000" y="839637"/>
            <a:ext cx="8999640" cy="550686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3"/>
          <p:cNvPicPr/>
          <p:nvPr/>
        </p:nvPicPr>
        <p:blipFill>
          <a:blip r:embed="rId2"/>
          <a:srcRect b="3858"/>
          <a:stretch/>
        </p:blipFill>
        <p:spPr>
          <a:xfrm>
            <a:off x="0" y="477836"/>
            <a:ext cx="9179640" cy="5834210"/>
          </a:xfrm>
          <a:prstGeom prst="rect">
            <a:avLst/>
          </a:prstGeom>
          <a:ln w="0">
            <a:noFill/>
          </a:ln>
        </p:spPr>
      </p:pic>
      <p:sp>
        <p:nvSpPr>
          <p:cNvPr id="95" name="Titre 4"/>
          <p:cNvSpPr/>
          <p:nvPr/>
        </p:nvSpPr>
        <p:spPr>
          <a:xfrm>
            <a:off x="115019" y="118016"/>
            <a:ext cx="9179640" cy="719640"/>
          </a:xfrm>
          <a:prstGeom prst="rect">
            <a:avLst/>
          </a:prstGeom>
          <a:solidFill>
            <a:srgbClr val="78CEB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 Light"/>
              </a:rPr>
              <a:t>DARES, Enquête </a:t>
            </a:r>
            <a:r>
              <a:rPr lang="fr-FR" sz="2400" b="1" i="1" strike="noStrike" spc="-1">
                <a:solidFill>
                  <a:srgbClr val="000000"/>
                </a:solidFill>
                <a:latin typeface="Calibri Light"/>
              </a:rPr>
              <a:t>Conditions de travail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 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97" name="Image 4"/>
          <p:cNvPicPr/>
          <p:nvPr/>
        </p:nvPicPr>
        <p:blipFill>
          <a:blip r:embed="rId2"/>
          <a:srcRect r="39987"/>
          <a:stretch/>
        </p:blipFill>
        <p:spPr>
          <a:xfrm>
            <a:off x="144000" y="764640"/>
            <a:ext cx="8999640" cy="520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ED6D1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PSL Dauphine,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SHARE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99" name="Image 3"/>
          <p:cNvPicPr/>
          <p:nvPr/>
        </p:nvPicPr>
        <p:blipFill>
          <a:blip r:embed="rId2"/>
          <a:srcRect r="40560"/>
          <a:stretch/>
        </p:blipFill>
        <p:spPr>
          <a:xfrm>
            <a:off x="90000" y="764640"/>
            <a:ext cx="8999640" cy="511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4"/>
          <p:cNvSpPr/>
          <p:nvPr/>
        </p:nvSpPr>
        <p:spPr>
          <a:xfrm>
            <a:off x="0" y="0"/>
            <a:ext cx="9179640" cy="719640"/>
          </a:xfrm>
          <a:prstGeom prst="rect">
            <a:avLst/>
          </a:prstGeom>
          <a:solidFill>
            <a:srgbClr val="1CA45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FFFFFF"/>
                </a:solidFill>
                <a:latin typeface="Calibri Light"/>
              </a:rPr>
              <a:t>Insee, Enquête </a:t>
            </a:r>
            <a:r>
              <a:rPr lang="fr-FR" sz="2400" b="1" i="1" strike="noStrike" spc="-1">
                <a:solidFill>
                  <a:srgbClr val="FFFFFF"/>
                </a:solidFill>
                <a:latin typeface="Calibri Light"/>
              </a:rPr>
              <a:t>Histoire de vie et Patrimoine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01" name="Image 4"/>
          <p:cNvPicPr/>
          <p:nvPr/>
        </p:nvPicPr>
        <p:blipFill>
          <a:blip r:embed="rId2"/>
          <a:stretch/>
        </p:blipFill>
        <p:spPr>
          <a:xfrm>
            <a:off x="54000" y="1068480"/>
            <a:ext cx="8999640" cy="509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403</Words>
  <Application>Microsoft Office PowerPoint</Application>
  <PresentationFormat>Affichage à l'écran (4:3)</PresentationFormat>
  <Paragraphs>74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Le suivi des panels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suivi des panels</dc:title>
  <dc:subject/>
  <dc:creator>Géraldine Charrance</dc:creator>
  <dc:description/>
  <cp:lastModifiedBy>admined</cp:lastModifiedBy>
  <cp:revision>16</cp:revision>
  <dcterms:created xsi:type="dcterms:W3CDTF">2022-10-13T08:39:24Z</dcterms:created>
  <dcterms:modified xsi:type="dcterms:W3CDTF">2022-10-26T15:04:16Z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46</vt:i4>
  </property>
</Properties>
</file>